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27"/>
  </p:notesMasterIdLst>
  <p:sldIdLst>
    <p:sldId id="313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88" r:id="rId11"/>
    <p:sldId id="304" r:id="rId12"/>
    <p:sldId id="305" r:id="rId13"/>
    <p:sldId id="306" r:id="rId14"/>
    <p:sldId id="293" r:id="rId15"/>
    <p:sldId id="307" r:id="rId16"/>
    <p:sldId id="308" r:id="rId17"/>
    <p:sldId id="309" r:id="rId18"/>
    <p:sldId id="311" r:id="rId19"/>
    <p:sldId id="279" r:id="rId20"/>
    <p:sldId id="278" r:id="rId21"/>
    <p:sldId id="280" r:id="rId22"/>
    <p:sldId id="302" r:id="rId23"/>
    <p:sldId id="281" r:id="rId24"/>
    <p:sldId id="283" r:id="rId25"/>
    <p:sldId id="28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309" autoAdjust="0"/>
  </p:normalViewPr>
  <p:slideViewPr>
    <p:cSldViewPr snapToGrid="0">
      <p:cViewPr varScale="1">
        <p:scale>
          <a:sx n="74" d="100"/>
          <a:sy n="74" d="100"/>
        </p:scale>
        <p:origin x="10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37165-EF2B-4984-B51C-AB7B73E739A8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1E315-0CE1-429E-8F7C-B514DAF573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14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Winkelmes, M., Bernacki, M., Butler, J., Zochowski, M., Golanics, J., &amp; Weavil, K. H. (2016). A Teaching Intervention that Increases Underserved College Students' Success.</a:t>
            </a:r>
            <a:r>
              <a:rPr lang="en-US" i="1" dirty="0"/>
              <a:t> Peer Review, 18</a:t>
            </a:r>
            <a:r>
              <a:rPr lang="en-US" dirty="0"/>
              <a:t>(1), 31-36. https://libproxy.uco.edu/login?url=https://www.proquest.com/scholarly-journals/teaching-intervention-that-increases-underserved/docview/1805184428/se-2 </a:t>
            </a:r>
          </a:p>
          <a:p>
            <a:endParaRPr lang="en-US" dirty="0"/>
          </a:p>
          <a:p>
            <a:r>
              <a:rPr lang="en-US" dirty="0"/>
              <a:t>(2019). https://www.google.com/books/edition/Transparent_Design_in_Higher_Education_T/ABDJEAAAQBAJ?hl=en&amp;gbpv=1&amp;dq=mary-anne+winklemes+tilt&amp;pg=PA1979&amp;printsec=frontcover</a:t>
            </a:r>
          </a:p>
          <a:p>
            <a:endParaRPr lang="en-US" dirty="0"/>
          </a:p>
          <a:p>
            <a:r>
              <a:rPr lang="en-US" dirty="0"/>
              <a:t>What is </a:t>
            </a:r>
            <a:r>
              <a:rPr lang="en-US"/>
              <a:t>TILT? https</a:t>
            </a:r>
            <a:r>
              <a:rPr lang="en-US" dirty="0"/>
              <a:t>://ilc.southalabama.edu/departments/ilc/tilt.html.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C1E315-0CE1-429E-8F7C-B514DAF5733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331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91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228600">
              <a:defRPr sz="3200"/>
            </a:lvl1pPr>
            <a:lvl2pPr marL="800100" indent="-228600">
              <a:defRPr sz="2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536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785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630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968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175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99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379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78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600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256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973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794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55" r:id="rId6"/>
    <p:sldLayoutId id="2147483751" r:id="rId7"/>
    <p:sldLayoutId id="2147483752" r:id="rId8"/>
    <p:sldLayoutId id="2147483753" r:id="rId9"/>
    <p:sldLayoutId id="2147483754" r:id="rId10"/>
    <p:sldLayoutId id="2147483756" r:id="rId11"/>
    <p:sldLayoutId id="2147483763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ldumin@uco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ldumin157.com/" TargetMode="External"/><Relationship Id="rId2" Type="http://schemas.openxmlformats.org/officeDocument/2006/relationships/hyperlink" Target="mailto:ldumin@uco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A799-687B-D136-FB36-37532E6AAC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6858000" cy="2387600"/>
          </a:xfrm>
        </p:spPr>
        <p:txBody>
          <a:bodyPr>
            <a:normAutofit/>
          </a:bodyPr>
          <a:lstStyle/>
          <a:p>
            <a:pPr algn="l"/>
            <a:r>
              <a:rPr lang="en-US" sz="5000" b="1" dirty="0">
                <a:solidFill>
                  <a:schemeClr val="accent3">
                    <a:lumMod val="75000"/>
                  </a:schemeClr>
                </a:solidFill>
              </a:rPr>
              <a:t>Practical AI Strategies for Your Classroom: A Hands-On Workshop</a:t>
            </a:r>
            <a:endParaRPr lang="en-US" sz="5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249D9A-7D50-CE75-6BBD-00AD8AA5CF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79875"/>
            <a:ext cx="6858000" cy="1655762"/>
          </a:xfrm>
        </p:spPr>
        <p:txBody>
          <a:bodyPr>
            <a:normAutofit lnSpcReduction="10000"/>
          </a:bodyPr>
          <a:lstStyle/>
          <a:p>
            <a:r>
              <a:rPr lang="en-US" sz="2800" i="0" dirty="0"/>
              <a:t>Dr. Laura Dumin</a:t>
            </a:r>
          </a:p>
          <a:p>
            <a:r>
              <a:rPr lang="en-US" sz="2800" i="0" dirty="0"/>
              <a:t>University of Central Oklahoma</a:t>
            </a:r>
          </a:p>
          <a:p>
            <a:r>
              <a:rPr lang="en-US" sz="2800" i="0" dirty="0">
                <a:hlinkClick r:id="rId2"/>
              </a:rPr>
              <a:t>ldumin@uco.edu</a:t>
            </a:r>
            <a:r>
              <a:rPr lang="en-US" sz="2800" i="0" dirty="0"/>
              <a:t>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DD6D26A-5D00-CA96-EFA0-5EED042835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40067"/>
          <a:stretch>
            <a:fillRect/>
          </a:stretch>
        </p:blipFill>
        <p:spPr>
          <a:xfrm>
            <a:off x="8069579" y="10"/>
            <a:ext cx="4110228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342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D1BDCCC-E676-2A7E-BE11-2B8C23DB2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21E973-C953-9F30-F559-55E4513A5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115568"/>
          </a:xfrm>
        </p:spPr>
        <p:txBody>
          <a:bodyPr>
            <a:normAutofit/>
          </a:bodyPr>
          <a:lstStyle/>
          <a:p>
            <a:r>
              <a:rPr lang="en-US" dirty="0"/>
              <a:t>Framing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81C97B1-8A09-6383-8C65-A3B7357781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Footprint">
            <a:extLst>
              <a:ext uri="{FF2B5EF4-FFF2-40B4-BE49-F238E27FC236}">
                <a16:creationId xmlns:a16="http://schemas.microsoft.com/office/drawing/2014/main" id="{86AA4358-08ED-2DBE-3B4F-6508B7B9CD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4991" y="3358301"/>
            <a:ext cx="2991609" cy="299160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93B22-D54F-9FC5-AC85-0947418C9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6599" y="978408"/>
            <a:ext cx="8630409" cy="5727192"/>
          </a:xfrm>
        </p:spPr>
        <p:txBody>
          <a:bodyPr>
            <a:noAutofit/>
          </a:bodyPr>
          <a:lstStyle/>
          <a:p>
            <a:pPr marL="228600" indent="0">
              <a:lnSpc>
                <a:spcPct val="100000"/>
              </a:lnSpc>
              <a:buNone/>
            </a:pPr>
            <a:r>
              <a:rPr lang="en-US" sz="2800" dirty="0"/>
              <a:t>We’re focusing on some practical strategies. You'll have time to start drafting something for YOUR course. </a:t>
            </a:r>
          </a:p>
          <a:p>
            <a:pPr marL="228600" indent="0">
              <a:lnSpc>
                <a:spcPct val="100000"/>
              </a:lnSpc>
              <a:buNone/>
            </a:pPr>
            <a:r>
              <a:rPr lang="en-US" sz="2800" dirty="0"/>
              <a:t>Today is about walking out with specific assignments, activities, and language you can use immediately.</a:t>
            </a:r>
          </a:p>
          <a:p>
            <a:pPr marL="228600" indent="0">
              <a:lnSpc>
                <a:spcPct val="100000"/>
              </a:lnSpc>
              <a:buNone/>
            </a:pPr>
            <a:endParaRPr lang="en-US" sz="2800" b="1" dirty="0"/>
          </a:p>
          <a:p>
            <a:pPr marL="228600" indent="0">
              <a:lnSpc>
                <a:spcPct val="100000"/>
              </a:lnSpc>
              <a:buNone/>
            </a:pPr>
            <a:r>
              <a:rPr lang="en-US" sz="2800" b="1" dirty="0"/>
              <a:t>What You'll Leave With:</a:t>
            </a:r>
            <a:endParaRPr lang="en-US" sz="2800" dirty="0"/>
          </a:p>
          <a:p>
            <a:pPr lvl="0">
              <a:lnSpc>
                <a:spcPct val="100000"/>
              </a:lnSpc>
            </a:pPr>
            <a:r>
              <a:rPr lang="en-US" sz="2800" dirty="0"/>
              <a:t>Syllabus language you can use</a:t>
            </a:r>
          </a:p>
          <a:p>
            <a:pPr lvl="0">
              <a:lnSpc>
                <a:spcPct val="100000"/>
              </a:lnSpc>
            </a:pPr>
            <a:r>
              <a:rPr lang="en-US" sz="2800" dirty="0"/>
              <a:t>A few assignment ideas adapted to your discipline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An action plan for continuing the work</a:t>
            </a:r>
          </a:p>
        </p:txBody>
      </p:sp>
    </p:spTree>
    <p:extLst>
      <p:ext uri="{BB962C8B-B14F-4D97-AF65-F5344CB8AC3E}">
        <p14:creationId xmlns:p14="http://schemas.microsoft.com/office/powerpoint/2010/main" val="428029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73AF435-44C8-C44B-9352-ACFA393E2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C6B7B2-D869-9F2D-3767-36F6AD7CA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7"/>
            <a:ext cx="4358503" cy="313794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100" dirty="0"/>
              <a:t>Strategy 1: Make AI Use Visible &amp; Explicit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88058DF-7580-C88F-23F0-429412309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495" y="508090"/>
            <a:ext cx="4288568" cy="149279"/>
          </a:xfrm>
          <a:custGeom>
            <a:avLst/>
            <a:gdLst>
              <a:gd name="connsiteX0" fmla="*/ 0 w 6117427"/>
              <a:gd name="connsiteY0" fmla="*/ 0 h 149279"/>
              <a:gd name="connsiteX1" fmla="*/ 6117427 w 6117427"/>
              <a:gd name="connsiteY1" fmla="*/ 0 h 149279"/>
              <a:gd name="connsiteX2" fmla="*/ 6117427 w 6117427"/>
              <a:gd name="connsiteY2" fmla="*/ 149279 h 149279"/>
              <a:gd name="connsiteX3" fmla="*/ 0 w 611742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7427" h="149279">
                <a:moveTo>
                  <a:pt x="0" y="0"/>
                </a:moveTo>
                <a:lnTo>
                  <a:pt x="6117427" y="0"/>
                </a:lnTo>
                <a:lnTo>
                  <a:pt x="611742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3F82943-4565-9E0E-E9DB-5B7B417E6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208" y="6207749"/>
            <a:ext cx="4307405" cy="45720"/>
          </a:xfrm>
          <a:custGeom>
            <a:avLst/>
            <a:gdLst>
              <a:gd name="connsiteX0" fmla="*/ 0 w 6144298"/>
              <a:gd name="connsiteY0" fmla="*/ 0 h 45720"/>
              <a:gd name="connsiteX1" fmla="*/ 5021183 w 6144298"/>
              <a:gd name="connsiteY1" fmla="*/ 0 h 45720"/>
              <a:gd name="connsiteX2" fmla="*/ 5021183 w 6144298"/>
              <a:gd name="connsiteY2" fmla="*/ 1 h 45720"/>
              <a:gd name="connsiteX3" fmla="*/ 6144298 w 6144298"/>
              <a:gd name="connsiteY3" fmla="*/ 1 h 45720"/>
              <a:gd name="connsiteX4" fmla="*/ 6144298 w 6144298"/>
              <a:gd name="connsiteY4" fmla="*/ 45720 h 45720"/>
              <a:gd name="connsiteX5" fmla="*/ 1123115 w 6144298"/>
              <a:gd name="connsiteY5" fmla="*/ 45720 h 45720"/>
              <a:gd name="connsiteX6" fmla="*/ 1123115 w 6144298"/>
              <a:gd name="connsiteY6" fmla="*/ 45719 h 45720"/>
              <a:gd name="connsiteX7" fmla="*/ 0 w 6144298"/>
              <a:gd name="connsiteY7" fmla="*/ 45719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44298" h="45720">
                <a:moveTo>
                  <a:pt x="0" y="0"/>
                </a:moveTo>
                <a:lnTo>
                  <a:pt x="5021183" y="0"/>
                </a:lnTo>
                <a:lnTo>
                  <a:pt x="5021183" y="1"/>
                </a:lnTo>
                <a:lnTo>
                  <a:pt x="6144298" y="1"/>
                </a:lnTo>
                <a:lnTo>
                  <a:pt x="6144298" y="45720"/>
                </a:lnTo>
                <a:lnTo>
                  <a:pt x="1123115" y="45720"/>
                </a:lnTo>
                <a:lnTo>
                  <a:pt x="112311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Glass chess pieces on board">
            <a:extLst>
              <a:ext uri="{FF2B5EF4-FFF2-40B4-BE49-F238E27FC236}">
                <a16:creationId xmlns:a16="http://schemas.microsoft.com/office/drawing/2014/main" id="{80782B07-326B-8828-77BF-4F1F48DEFD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69" r="9068" b="-1"/>
          <a:stretch>
            <a:fillRect/>
          </a:stretch>
        </p:blipFill>
        <p:spPr>
          <a:xfrm>
            <a:off x="5398477" y="508090"/>
            <a:ext cx="6271028" cy="574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65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1DFA2-D4CA-C09B-4545-16711AEA7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12" y="825349"/>
            <a:ext cx="11155680" cy="1463040"/>
          </a:xfrm>
        </p:spPr>
        <p:txBody>
          <a:bodyPr>
            <a:normAutofit/>
          </a:bodyPr>
          <a:lstStyle/>
          <a:p>
            <a:r>
              <a:rPr lang="en-US" dirty="0"/>
              <a:t>In Your Syllabus (</a:t>
            </a:r>
            <a:r>
              <a:rPr lang="en-US" i="1" dirty="0"/>
              <a:t>TILT</a:t>
            </a:r>
            <a:r>
              <a:rPr lang="en-US" dirty="0"/>
              <a:t>-aligned) (Transparency in Learning and Teaching) </a:t>
            </a:r>
            <a:r>
              <a:rPr lang="en-US" sz="2800" dirty="0"/>
              <a:t>(Winkelmes et al., 2016)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B7FEE-C0FF-6829-8342-EA029847D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112" y="2288389"/>
            <a:ext cx="11155680" cy="4416136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State explicitly when/how AI can be used</a:t>
            </a:r>
          </a:p>
          <a:p>
            <a:pPr lvl="0"/>
            <a:r>
              <a:rPr lang="en-US" dirty="0"/>
              <a:t>Explain WHY certain assignments prohibit AI</a:t>
            </a:r>
          </a:p>
          <a:p>
            <a:pPr lvl="0"/>
            <a:r>
              <a:rPr lang="en-US" dirty="0"/>
              <a:t>Connect restrictions to learning goals</a:t>
            </a:r>
          </a:p>
          <a:p>
            <a:pPr marL="571500" lvl="1" indent="0">
              <a:buNone/>
            </a:pPr>
            <a:r>
              <a:rPr lang="en-US" b="1" dirty="0"/>
              <a:t>Example Language:</a:t>
            </a:r>
            <a:r>
              <a:rPr lang="en-US" dirty="0"/>
              <a:t> "In this course, you may use AI tools for outlining and brainstorming (Assignments 1-3), but not for drafting or final editing. Why? Because learning to develop your own arguments strengthens critical thinking—a skill AI cannot build for you."</a:t>
            </a:r>
          </a:p>
          <a:p>
            <a:pPr marL="228600" indent="0">
              <a:buNone/>
            </a:pPr>
            <a:r>
              <a:rPr lang="en-US" b="1" dirty="0"/>
              <a:t>Tip:</a:t>
            </a:r>
            <a:r>
              <a:rPr lang="en-US" dirty="0"/>
              <a:t> Share your own AI use with students</a:t>
            </a:r>
          </a:p>
        </p:txBody>
      </p:sp>
    </p:spTree>
    <p:extLst>
      <p:ext uri="{BB962C8B-B14F-4D97-AF65-F5344CB8AC3E}">
        <p14:creationId xmlns:p14="http://schemas.microsoft.com/office/powerpoint/2010/main" val="61103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06001-1EA1-397F-99F9-73E42F9A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747180"/>
            <a:ext cx="11155680" cy="1463040"/>
          </a:xfrm>
        </p:spPr>
        <p:txBody>
          <a:bodyPr/>
          <a:lstStyle/>
          <a:p>
            <a:r>
              <a:rPr lang="en-US" dirty="0"/>
              <a:t>Activity 1: Draft Your AI Policy (10 min)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88E2C-D713-9349-DC03-C301DF9FA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86" y="1618593"/>
            <a:ext cx="11487702" cy="5065986"/>
          </a:xfrm>
        </p:spPr>
        <p:txBody>
          <a:bodyPr>
            <a:noAutofit/>
          </a:bodyPr>
          <a:lstStyle/>
          <a:p>
            <a:pPr marL="228600" indent="0">
              <a:spcBef>
                <a:spcPts val="0"/>
              </a:spcBef>
              <a:buNone/>
            </a:pPr>
            <a:r>
              <a:rPr lang="en-US" sz="2300" b="1" dirty="0"/>
              <a:t>Individual Work (6 min):</a:t>
            </a:r>
            <a:r>
              <a:rPr lang="en-US" sz="2300" dirty="0"/>
              <a:t> Using the template, draft AI guidance for ONE assignment:</a:t>
            </a:r>
          </a:p>
          <a:p>
            <a:pPr marL="228600" indent="0">
              <a:spcBef>
                <a:spcPts val="1800"/>
              </a:spcBef>
              <a:buNone/>
            </a:pPr>
            <a:r>
              <a:rPr lang="en-US" sz="2300" b="1" dirty="0"/>
              <a:t>Template:</a:t>
            </a:r>
            <a:endParaRPr lang="en-US" sz="2300" dirty="0"/>
          </a:p>
          <a:p>
            <a:pPr>
              <a:spcBef>
                <a:spcPts val="0"/>
              </a:spcBef>
            </a:pPr>
            <a:r>
              <a:rPr lang="en-US" sz="2300" dirty="0"/>
              <a:t>For [Assignment Name], you [may/may not] use AI tools for: [Specific allowed uses, if any]</a:t>
            </a:r>
          </a:p>
          <a:p>
            <a:pPr>
              <a:spcBef>
                <a:spcPts val="0"/>
              </a:spcBef>
            </a:pPr>
            <a:r>
              <a:rPr lang="en-US" sz="2300" dirty="0"/>
              <a:t>You may NOT use AI for: [Prohibited use]</a:t>
            </a:r>
          </a:p>
          <a:p>
            <a:pPr>
              <a:spcBef>
                <a:spcPts val="0"/>
              </a:spcBef>
            </a:pPr>
            <a:r>
              <a:rPr lang="en-US" sz="2300" dirty="0"/>
              <a:t>Why these restrictions? [Connect to learning goal – what skill are students building?]</a:t>
            </a:r>
          </a:p>
          <a:p>
            <a:pPr>
              <a:spcBef>
                <a:spcPts val="0"/>
              </a:spcBef>
            </a:pPr>
            <a:r>
              <a:rPr lang="en-US" sz="2300" dirty="0"/>
              <a:t>If you use AI, you must: [Disclosure requirement – e.g., "Include a brief note explaining how AI assisted you"]</a:t>
            </a:r>
          </a:p>
          <a:p>
            <a:pPr marL="228600" indent="0">
              <a:spcBef>
                <a:spcPts val="0"/>
              </a:spcBef>
              <a:buNone/>
            </a:pPr>
            <a:endParaRPr lang="en-US" sz="2300" b="1" dirty="0"/>
          </a:p>
          <a:p>
            <a:pPr marL="228600" indent="0">
              <a:spcBef>
                <a:spcPts val="0"/>
              </a:spcBef>
              <a:buNone/>
            </a:pPr>
            <a:endParaRPr lang="en-US" sz="2300" b="1" dirty="0"/>
          </a:p>
          <a:p>
            <a:pPr marL="228600" indent="0">
              <a:spcBef>
                <a:spcPts val="0"/>
              </a:spcBef>
              <a:buNone/>
            </a:pPr>
            <a:r>
              <a:rPr lang="en-US" sz="2300" b="1" dirty="0"/>
              <a:t>Key Takeaway:</a:t>
            </a:r>
            <a:r>
              <a:rPr lang="en-US" sz="2300" dirty="0"/>
              <a:t> Specificity reduces confusion and increases compliance.</a:t>
            </a:r>
          </a:p>
        </p:txBody>
      </p:sp>
    </p:spTree>
    <p:extLst>
      <p:ext uri="{BB962C8B-B14F-4D97-AF65-F5344CB8AC3E}">
        <p14:creationId xmlns:p14="http://schemas.microsoft.com/office/powerpoint/2010/main" val="284592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6A6939-B5E3-BC0A-A91C-95BAA1189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73AF435-44C8-C44B-9352-ACFA393E2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618465-5FA9-3A96-788B-3E563D097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846" y="978407"/>
            <a:ext cx="4358503" cy="313794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100"/>
              <a:t>Strategy 2: The "AI Transparency Assignment"</a:t>
            </a:r>
          </a:p>
        </p:txBody>
      </p:sp>
      <p:pic>
        <p:nvPicPr>
          <p:cNvPr id="4" name="Picture 3" descr="Glass chess pieces on board">
            <a:extLst>
              <a:ext uri="{FF2B5EF4-FFF2-40B4-BE49-F238E27FC236}">
                <a16:creationId xmlns:a16="http://schemas.microsoft.com/office/drawing/2014/main" id="{953E17AB-A11C-5159-B120-6E85078A46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50" r="-1" b="-1"/>
          <a:stretch>
            <a:fillRect/>
          </a:stretch>
        </p:blipFill>
        <p:spPr>
          <a:xfrm>
            <a:off x="535521" y="508090"/>
            <a:ext cx="6323740" cy="5745379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88058DF-7580-C88F-23F0-429412309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67912" y="508090"/>
            <a:ext cx="4288568" cy="149279"/>
          </a:xfrm>
          <a:custGeom>
            <a:avLst/>
            <a:gdLst>
              <a:gd name="connsiteX0" fmla="*/ 0 w 6117427"/>
              <a:gd name="connsiteY0" fmla="*/ 0 h 149279"/>
              <a:gd name="connsiteX1" fmla="*/ 6117427 w 6117427"/>
              <a:gd name="connsiteY1" fmla="*/ 0 h 149279"/>
              <a:gd name="connsiteX2" fmla="*/ 6117427 w 6117427"/>
              <a:gd name="connsiteY2" fmla="*/ 149279 h 149279"/>
              <a:gd name="connsiteX3" fmla="*/ 0 w 611742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7427" h="149279">
                <a:moveTo>
                  <a:pt x="0" y="0"/>
                </a:moveTo>
                <a:lnTo>
                  <a:pt x="6117427" y="0"/>
                </a:lnTo>
                <a:lnTo>
                  <a:pt x="611742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3F82943-4565-9E0E-E9DB-5B7B417E6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75944" y="6207749"/>
            <a:ext cx="4307405" cy="45720"/>
          </a:xfrm>
          <a:custGeom>
            <a:avLst/>
            <a:gdLst>
              <a:gd name="connsiteX0" fmla="*/ 0 w 6144298"/>
              <a:gd name="connsiteY0" fmla="*/ 0 h 45720"/>
              <a:gd name="connsiteX1" fmla="*/ 5021183 w 6144298"/>
              <a:gd name="connsiteY1" fmla="*/ 0 h 45720"/>
              <a:gd name="connsiteX2" fmla="*/ 5021183 w 6144298"/>
              <a:gd name="connsiteY2" fmla="*/ 1 h 45720"/>
              <a:gd name="connsiteX3" fmla="*/ 6144298 w 6144298"/>
              <a:gd name="connsiteY3" fmla="*/ 1 h 45720"/>
              <a:gd name="connsiteX4" fmla="*/ 6144298 w 6144298"/>
              <a:gd name="connsiteY4" fmla="*/ 45720 h 45720"/>
              <a:gd name="connsiteX5" fmla="*/ 1123115 w 6144298"/>
              <a:gd name="connsiteY5" fmla="*/ 45720 h 45720"/>
              <a:gd name="connsiteX6" fmla="*/ 1123115 w 6144298"/>
              <a:gd name="connsiteY6" fmla="*/ 45719 h 45720"/>
              <a:gd name="connsiteX7" fmla="*/ 0 w 6144298"/>
              <a:gd name="connsiteY7" fmla="*/ 45719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44298" h="45720">
                <a:moveTo>
                  <a:pt x="0" y="0"/>
                </a:moveTo>
                <a:lnTo>
                  <a:pt x="5021183" y="0"/>
                </a:lnTo>
                <a:lnTo>
                  <a:pt x="5021183" y="1"/>
                </a:lnTo>
                <a:lnTo>
                  <a:pt x="6144298" y="1"/>
                </a:lnTo>
                <a:lnTo>
                  <a:pt x="6144298" y="45720"/>
                </a:lnTo>
                <a:lnTo>
                  <a:pt x="1123115" y="45720"/>
                </a:lnTo>
                <a:lnTo>
                  <a:pt x="112311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951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FF63F-6C79-4741-5D6D-F243DE948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749808"/>
            <a:ext cx="11155680" cy="1463040"/>
          </a:xfrm>
        </p:spPr>
        <p:txBody>
          <a:bodyPr/>
          <a:lstStyle/>
          <a:p>
            <a:r>
              <a:rPr lang="en-US" dirty="0"/>
              <a:t>Week 1-2 Activity. Ask students to: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565DC-CBF6-A1E2-9F1D-5311664A1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1883542"/>
            <a:ext cx="11155680" cy="4568058"/>
          </a:xfrm>
        </p:spPr>
        <p:txBody>
          <a:bodyPr>
            <a:normAutofit fontScale="92500" lnSpcReduction="20000"/>
          </a:bodyPr>
          <a:lstStyle/>
          <a:p>
            <a:pPr marL="682625">
              <a:spcBef>
                <a:spcPts val="600"/>
              </a:spcBef>
            </a:pPr>
            <a:r>
              <a:rPr lang="en-US" sz="2800" dirty="0"/>
              <a:t>Use ChatGPT/Claude to write a paragraph on [course topic]</a:t>
            </a:r>
          </a:p>
          <a:p>
            <a:pPr marL="682625">
              <a:spcBef>
                <a:spcPts val="600"/>
              </a:spcBef>
            </a:pPr>
            <a:r>
              <a:rPr lang="en-US" sz="2800" dirty="0"/>
              <a:t>Critique the output's accuracy, depth, and gaps</a:t>
            </a:r>
          </a:p>
          <a:p>
            <a:pPr marL="682625">
              <a:spcBef>
                <a:spcPts val="600"/>
              </a:spcBef>
            </a:pPr>
            <a:r>
              <a:rPr lang="en-US" sz="2800" dirty="0"/>
              <a:t>Revise it with their own knowledge at this point in the course</a:t>
            </a:r>
          </a:p>
          <a:p>
            <a:pPr marL="682625">
              <a:spcBef>
                <a:spcPts val="600"/>
              </a:spcBef>
            </a:pPr>
            <a:r>
              <a:rPr lang="en-US" sz="2800" dirty="0"/>
              <a:t>Reflect on what AI can/cannot do (you might need to help them)</a:t>
            </a:r>
          </a:p>
          <a:p>
            <a:pPr marL="115888" indent="0">
              <a:spcBef>
                <a:spcPts val="600"/>
              </a:spcBef>
              <a:buNone/>
            </a:pPr>
            <a:endParaRPr lang="en-US" sz="2800" b="1" dirty="0"/>
          </a:p>
          <a:p>
            <a:pPr marL="115888" indent="0">
              <a:spcBef>
                <a:spcPts val="600"/>
              </a:spcBef>
              <a:buNone/>
            </a:pPr>
            <a:r>
              <a:rPr lang="en-US" sz="2800" b="1" dirty="0"/>
              <a:t>Why This Works:</a:t>
            </a:r>
            <a:endParaRPr lang="en-US" sz="2800" dirty="0"/>
          </a:p>
          <a:p>
            <a:pPr marL="682625">
              <a:spcBef>
                <a:spcPts val="600"/>
              </a:spcBef>
            </a:pPr>
            <a:r>
              <a:rPr lang="en-US" sz="2800" dirty="0"/>
              <a:t>Demystifies AI immediately</a:t>
            </a:r>
          </a:p>
          <a:p>
            <a:pPr marL="682625">
              <a:spcBef>
                <a:spcPts val="600"/>
              </a:spcBef>
            </a:pPr>
            <a:r>
              <a:rPr lang="en-US" sz="2800" dirty="0"/>
              <a:t>Builds critical evaluation skills</a:t>
            </a:r>
          </a:p>
          <a:p>
            <a:pPr marL="682625">
              <a:spcBef>
                <a:spcPts val="600"/>
              </a:spcBef>
            </a:pPr>
            <a:r>
              <a:rPr lang="en-US" sz="2800" dirty="0"/>
              <a:t>Establishes baseline expectations</a:t>
            </a:r>
          </a:p>
          <a:p>
            <a:pPr marL="682625">
              <a:spcBef>
                <a:spcPts val="600"/>
              </a:spcBef>
            </a:pPr>
            <a:r>
              <a:rPr lang="en-US" sz="2800" dirty="0"/>
              <a:t>Students see limitations firsthand</a:t>
            </a:r>
          </a:p>
        </p:txBody>
      </p:sp>
    </p:spTree>
    <p:extLst>
      <p:ext uri="{BB962C8B-B14F-4D97-AF65-F5344CB8AC3E}">
        <p14:creationId xmlns:p14="http://schemas.microsoft.com/office/powerpoint/2010/main" val="45825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1440-09E9-FC91-F5C2-0F55270EC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97" y="847029"/>
            <a:ext cx="11169978" cy="1549330"/>
          </a:xfrm>
        </p:spPr>
        <p:txBody>
          <a:bodyPr>
            <a:normAutofit/>
          </a:bodyPr>
          <a:lstStyle/>
          <a:p>
            <a:r>
              <a:rPr lang="en-US" sz="3600" dirty="0"/>
              <a:t>Activity 2: Design Your AI Transparency Assignment</a:t>
            </a:r>
            <a:br>
              <a:rPr lang="en-US" dirty="0"/>
            </a:br>
            <a:r>
              <a:rPr lang="en-US" sz="2800" dirty="0"/>
              <a:t>Individual Work (8 min): </a:t>
            </a:r>
            <a:r>
              <a:rPr lang="en-US" sz="2800" b="0" dirty="0"/>
              <a:t>Design a Week 1-2 AI Transparency Assignment for YOUR course using this template: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4722459-7173-D1D4-4D21-8882E9665E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1616164"/>
              </p:ext>
            </p:extLst>
          </p:nvPr>
        </p:nvGraphicFramePr>
        <p:xfrm>
          <a:off x="168165" y="2377440"/>
          <a:ext cx="11855670" cy="21259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360276">
                  <a:extLst>
                    <a:ext uri="{9D8B030D-6E8A-4147-A177-3AD203B41FA5}">
                      <a16:colId xmlns:a16="http://schemas.microsoft.com/office/drawing/2014/main" val="1593134209"/>
                    </a:ext>
                  </a:extLst>
                </a:gridCol>
                <a:gridCol w="6495394">
                  <a:extLst>
                    <a:ext uri="{9D8B030D-6E8A-4147-A177-3AD203B41FA5}">
                      <a16:colId xmlns:a16="http://schemas.microsoft.com/office/drawing/2014/main" val="34640156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 1: Generate AI Response</a:t>
                      </a:r>
                      <a:endParaRPr lang="en-US" sz="20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 2: Critique the AI Output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95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31775" indent="-231775"/>
                      <a:r>
                        <a:rPr lang="en-US" sz="21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[specific AI tool] to </a:t>
                      </a:r>
                      <a:r>
                        <a:rPr lang="en-US" sz="215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write</a:t>
                      </a:r>
                      <a:r>
                        <a:rPr lang="en-US" sz="21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[paragraph/short response] answering this prompt: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1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[Your discipline-specific prompt - something from your Week 1 or 2 content]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5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Analyze</a:t>
                      </a:r>
                      <a:r>
                        <a:rPr lang="en-US" sz="21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response: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1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factual errors or inaccuracies do you notice?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1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important concepts or nuances are missing?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1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makes the response generic or surface-level?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1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[Add 1-2 discipline-specific evaluation criteria]</a:t>
                      </a:r>
                      <a:endParaRPr lang="en-US" sz="2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577043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5B6D307D-C0E8-6FA5-25B5-50122B27D201}"/>
              </a:ext>
            </a:extLst>
          </p:cNvPr>
          <p:cNvGraphicFramePr>
            <a:graphicFrameLocks/>
          </p:cNvGraphicFramePr>
          <p:nvPr/>
        </p:nvGraphicFramePr>
        <p:xfrm>
          <a:off x="168165" y="4967188"/>
          <a:ext cx="11855670" cy="1798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370787">
                  <a:extLst>
                    <a:ext uri="{9D8B030D-6E8A-4147-A177-3AD203B41FA5}">
                      <a16:colId xmlns:a16="http://schemas.microsoft.com/office/drawing/2014/main" val="1593134209"/>
                    </a:ext>
                  </a:extLst>
                </a:gridCol>
                <a:gridCol w="6484883">
                  <a:extLst>
                    <a:ext uri="{9D8B030D-6E8A-4147-A177-3AD203B41FA5}">
                      <a16:colId xmlns:a16="http://schemas.microsoft.com/office/drawing/2014/main" val="34640156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 3: Improve It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 4: Reflect (2-3 sentences)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95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5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Revise</a:t>
                      </a:r>
                      <a:r>
                        <a:rPr lang="en-US" sz="21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paragraph using: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1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Course readings/materials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1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 own knowledge and examples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1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[Discipline-specific requirements]</a:t>
                      </a:r>
                      <a:endParaRPr lang="en-US" sz="2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does this teach you about AI's capabilities and limitations in [your field]?</a:t>
                      </a:r>
                      <a:endParaRPr lang="en-US" sz="2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577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2279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0C198-2D51-DC82-F53A-F3B58779E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850392"/>
          </a:xfrm>
        </p:spPr>
        <p:txBody>
          <a:bodyPr/>
          <a:lstStyle/>
          <a:p>
            <a:r>
              <a:rPr lang="en-US" dirty="0"/>
              <a:t>Think-Pair-Share (2 min):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4FFDF-B415-42DB-1264-6056842E5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828800"/>
            <a:ext cx="11155680" cy="4824248"/>
          </a:xfrm>
        </p:spPr>
        <p:txBody>
          <a:bodyPr>
            <a:normAutofit fontScale="92500" lnSpcReduction="10000"/>
          </a:bodyPr>
          <a:lstStyle/>
          <a:p>
            <a:pPr marL="682625" lvl="0"/>
            <a:r>
              <a:rPr lang="en-US" b="1" dirty="0"/>
              <a:t>Think:</a:t>
            </a:r>
            <a:r>
              <a:rPr lang="en-US" dirty="0"/>
              <a:t> What prompt would work best for YOUR discipline?</a:t>
            </a:r>
          </a:p>
          <a:p>
            <a:pPr marL="682625" lvl="0"/>
            <a:r>
              <a:rPr lang="en-US" b="1" dirty="0"/>
              <a:t>Pair:</a:t>
            </a:r>
            <a:r>
              <a:rPr lang="en-US" dirty="0"/>
              <a:t> Share with group members</a:t>
            </a:r>
          </a:p>
          <a:p>
            <a:pPr marL="682625" lvl="0"/>
            <a:r>
              <a:rPr lang="en-US" b="1" dirty="0"/>
              <a:t>Share:</a:t>
            </a:r>
            <a:r>
              <a:rPr lang="en-US" dirty="0"/>
              <a:t> 2-3 volunteers share their prompts with the main room</a:t>
            </a:r>
          </a:p>
          <a:p>
            <a:pPr marL="168275" lvl="0" indent="0">
              <a:buNone/>
            </a:pPr>
            <a:r>
              <a:rPr lang="en-US" b="1" dirty="0"/>
              <a:t>Discipline-Specific Examples:</a:t>
            </a:r>
            <a:endParaRPr lang="en-US" dirty="0"/>
          </a:p>
          <a:p>
            <a:pPr marL="682625" lvl="0"/>
            <a:r>
              <a:rPr lang="en-US" b="1" dirty="0"/>
              <a:t>Biology:</a:t>
            </a:r>
            <a:r>
              <a:rPr lang="en-US" dirty="0"/>
              <a:t> "Explain the process of photosynthesis"</a:t>
            </a:r>
          </a:p>
          <a:p>
            <a:pPr marL="682625" lvl="0"/>
            <a:r>
              <a:rPr lang="en-US" b="1" dirty="0"/>
              <a:t>History:</a:t>
            </a:r>
            <a:r>
              <a:rPr lang="en-US" dirty="0"/>
              <a:t> "Describe the causes of World War I"</a:t>
            </a:r>
          </a:p>
          <a:p>
            <a:pPr marL="682625" lvl="0"/>
            <a:r>
              <a:rPr lang="en-US" b="1" dirty="0"/>
              <a:t>Business:</a:t>
            </a:r>
            <a:r>
              <a:rPr lang="en-US" dirty="0"/>
              <a:t> "What makes an effective marketing strategy?"</a:t>
            </a:r>
          </a:p>
          <a:p>
            <a:pPr marL="682625"/>
            <a:r>
              <a:rPr lang="en-US" b="1" dirty="0"/>
              <a:t>Psychology:</a:t>
            </a:r>
            <a:r>
              <a:rPr lang="en-US" dirty="0"/>
              <a:t> "Explain cognitive dissonance"</a:t>
            </a:r>
          </a:p>
        </p:txBody>
      </p:sp>
    </p:spTree>
    <p:extLst>
      <p:ext uri="{BB962C8B-B14F-4D97-AF65-F5344CB8AC3E}">
        <p14:creationId xmlns:p14="http://schemas.microsoft.com/office/powerpoint/2010/main" val="2472351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39DE93-4A55-4242-C3D2-DFD2208CB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73AF435-44C8-C44B-9352-ACFA393E2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FE5DFF-DDDD-F97F-E503-0E16D895A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846" y="978407"/>
            <a:ext cx="4358503" cy="313794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dirty="0"/>
              <a:t>Strategy 2: Discipline-Specific "AI Resistant" Tasks</a:t>
            </a:r>
          </a:p>
        </p:txBody>
      </p:sp>
      <p:pic>
        <p:nvPicPr>
          <p:cNvPr id="4" name="Picture 3" descr="Glass chess pieces on board">
            <a:extLst>
              <a:ext uri="{FF2B5EF4-FFF2-40B4-BE49-F238E27FC236}">
                <a16:creationId xmlns:a16="http://schemas.microsoft.com/office/drawing/2014/main" id="{F9483D45-3C7B-89AA-FF28-CE3E3DC1A0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50" r="-1" b="-1"/>
          <a:stretch>
            <a:fillRect/>
          </a:stretch>
        </p:blipFill>
        <p:spPr>
          <a:xfrm>
            <a:off x="535521" y="508090"/>
            <a:ext cx="6323740" cy="5745379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88058DF-7580-C88F-23F0-429412309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67912" y="508090"/>
            <a:ext cx="4288568" cy="149279"/>
          </a:xfrm>
          <a:custGeom>
            <a:avLst/>
            <a:gdLst>
              <a:gd name="connsiteX0" fmla="*/ 0 w 6117427"/>
              <a:gd name="connsiteY0" fmla="*/ 0 h 149279"/>
              <a:gd name="connsiteX1" fmla="*/ 6117427 w 6117427"/>
              <a:gd name="connsiteY1" fmla="*/ 0 h 149279"/>
              <a:gd name="connsiteX2" fmla="*/ 6117427 w 6117427"/>
              <a:gd name="connsiteY2" fmla="*/ 149279 h 149279"/>
              <a:gd name="connsiteX3" fmla="*/ 0 w 611742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7427" h="149279">
                <a:moveTo>
                  <a:pt x="0" y="0"/>
                </a:moveTo>
                <a:lnTo>
                  <a:pt x="6117427" y="0"/>
                </a:lnTo>
                <a:lnTo>
                  <a:pt x="611742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2943-4565-9E0E-E9DB-5B7B417E6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75944" y="6207749"/>
            <a:ext cx="4307405" cy="45720"/>
          </a:xfrm>
          <a:custGeom>
            <a:avLst/>
            <a:gdLst>
              <a:gd name="connsiteX0" fmla="*/ 0 w 6144298"/>
              <a:gd name="connsiteY0" fmla="*/ 0 h 45720"/>
              <a:gd name="connsiteX1" fmla="*/ 5021183 w 6144298"/>
              <a:gd name="connsiteY1" fmla="*/ 0 h 45720"/>
              <a:gd name="connsiteX2" fmla="*/ 5021183 w 6144298"/>
              <a:gd name="connsiteY2" fmla="*/ 1 h 45720"/>
              <a:gd name="connsiteX3" fmla="*/ 6144298 w 6144298"/>
              <a:gd name="connsiteY3" fmla="*/ 1 h 45720"/>
              <a:gd name="connsiteX4" fmla="*/ 6144298 w 6144298"/>
              <a:gd name="connsiteY4" fmla="*/ 45720 h 45720"/>
              <a:gd name="connsiteX5" fmla="*/ 1123115 w 6144298"/>
              <a:gd name="connsiteY5" fmla="*/ 45720 h 45720"/>
              <a:gd name="connsiteX6" fmla="*/ 1123115 w 6144298"/>
              <a:gd name="connsiteY6" fmla="*/ 45719 h 45720"/>
              <a:gd name="connsiteX7" fmla="*/ 0 w 6144298"/>
              <a:gd name="connsiteY7" fmla="*/ 45719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44298" h="45720">
                <a:moveTo>
                  <a:pt x="0" y="0"/>
                </a:moveTo>
                <a:lnTo>
                  <a:pt x="5021183" y="0"/>
                </a:lnTo>
                <a:lnTo>
                  <a:pt x="5021183" y="1"/>
                </a:lnTo>
                <a:lnTo>
                  <a:pt x="6144298" y="1"/>
                </a:lnTo>
                <a:lnTo>
                  <a:pt x="6144298" y="45720"/>
                </a:lnTo>
                <a:lnTo>
                  <a:pt x="1123115" y="45720"/>
                </a:lnTo>
                <a:lnTo>
                  <a:pt x="112311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96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822960"/>
            <a:ext cx="112745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Caveat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457200" y="1600200"/>
            <a:ext cx="73152" cy="1051560"/>
          </a:xfrm>
          <a:prstGeom prst="rect">
            <a:avLst/>
          </a:prstGeom>
          <a:solidFill>
            <a:srgbClr val="00BAC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508760"/>
            <a:ext cx="1095451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“AI-resistant” is a realization that AI tools can do many of the things that students have traditionally been asked to do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3200400"/>
            <a:ext cx="73152" cy="1051560"/>
          </a:xfrm>
          <a:prstGeom prst="rect">
            <a:avLst/>
          </a:prstGeom>
          <a:solidFill>
            <a:srgbClr val="00BAC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3108960"/>
            <a:ext cx="1095451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262626"/>
                </a:solidFill>
                <a:latin typeface="Bierstadt"/>
                <a:ea typeface="Bierstadt"/>
                <a:cs typeface="Bierstadt" pitchFamily="34" charset="-120"/>
              </a:rPr>
              <a:t>Students</a:t>
            </a:r>
            <a:r>
              <a:rPr lang="en-US" sz="30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 may have wearables of all kinds during in-class work, or AI access for online courses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457200" y="4732020"/>
            <a:ext cx="73152" cy="1051560"/>
          </a:xfrm>
          <a:prstGeom prst="rect">
            <a:avLst/>
          </a:prstGeom>
          <a:solidFill>
            <a:srgbClr val="00BAC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77240" y="4640580"/>
            <a:ext cx="1095451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Banning AI tools or trying to police our way through assignments may lead us in the wrong pedagogical direction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805575"/>
            <a:ext cx="11274552" cy="1034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Ideas for AI-Resistant Assignments: Examples across disciplines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840089"/>
            <a:ext cx="5349240" cy="1718733"/>
          </a:xfrm>
          <a:prstGeom prst="roundRect">
            <a:avLst>
              <a:gd name="adj" fmla="val 4848"/>
            </a:avLst>
          </a:prstGeom>
          <a:solidFill>
            <a:srgbClr val="E6F7F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685800" y="1973016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Writing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85800" y="2507262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Analyze a text we read together in class; connect to personal experience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6126480" y="1840089"/>
            <a:ext cx="5349240" cy="1718733"/>
          </a:xfrm>
          <a:prstGeom prst="roundRect">
            <a:avLst>
              <a:gd name="adj" fmla="val 4848"/>
            </a:avLst>
          </a:prstGeom>
          <a:solidFill>
            <a:srgbClr val="E6F7F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9" name="Text 7"/>
          <p:cNvSpPr/>
          <p:nvPr/>
        </p:nvSpPr>
        <p:spPr>
          <a:xfrm>
            <a:off x="6355080" y="1973016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STEM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355080" y="2507262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Solve a novel problem with your work shown; explain reasoning orally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457200" y="3851769"/>
            <a:ext cx="5349240" cy="1718733"/>
          </a:xfrm>
          <a:prstGeom prst="roundRect">
            <a:avLst>
              <a:gd name="adj" fmla="val 4848"/>
            </a:avLst>
          </a:prstGeom>
          <a:solidFill>
            <a:srgbClr val="E6F7F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/>
          <p:nvPr/>
        </p:nvSpPr>
        <p:spPr>
          <a:xfrm>
            <a:off x="685800" y="3988929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Social Sciences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685800" y="4518942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Interview a community member; analyze with course theories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6126480" y="3851769"/>
            <a:ext cx="5349240" cy="1718733"/>
          </a:xfrm>
          <a:prstGeom prst="roundRect">
            <a:avLst>
              <a:gd name="adj" fmla="val 4848"/>
            </a:avLst>
          </a:prstGeom>
          <a:solidFill>
            <a:srgbClr val="E6F7F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5" name="Text 13"/>
          <p:cNvSpPr/>
          <p:nvPr/>
        </p:nvSpPr>
        <p:spPr>
          <a:xfrm>
            <a:off x="6355080" y="4025336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Arts / Humanities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355080" y="4518942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Create original work; write an artist statement explaining your choices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457200" y="5726289"/>
            <a:ext cx="11018520" cy="811671"/>
          </a:xfrm>
          <a:prstGeom prst="roundRect">
            <a:avLst>
              <a:gd name="adj" fmla="val 12308"/>
            </a:avLst>
          </a:prstGeom>
          <a:solidFill>
            <a:srgbClr val="00BAC8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8" name="Text 16"/>
          <p:cNvSpPr/>
          <p:nvPr/>
        </p:nvSpPr>
        <p:spPr>
          <a:xfrm>
            <a:off x="658368" y="5707662"/>
            <a:ext cx="10817352" cy="8116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The Pattern:  </a:t>
            </a:r>
            <a:r>
              <a:rPr lang="en-US" sz="2400" dirty="0">
                <a:solidFill>
                  <a:srgbClr val="FFFFFF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Local knowledge  +  Personal insight  +  Process documentation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 animBg="1"/>
      <p:bldP spid="14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32504" y="278891"/>
            <a:ext cx="11274552" cy="612648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Activity 2: Design an AI-Resistant Assignment (7 min)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32504" y="705242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Use the AI-Resistant Formula below to design one assignment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457200" y="1192136"/>
            <a:ext cx="11274552" cy="1988820"/>
          </a:xfrm>
          <a:prstGeom prst="roundRect">
            <a:avLst>
              <a:gd name="adj" fmla="val 4211"/>
            </a:avLst>
          </a:prstGeom>
          <a:solidFill>
            <a:srgbClr val="E6F7F8"/>
          </a:solidFill>
          <a:ln w="12700">
            <a:solidFill>
              <a:srgbClr val="00BAC8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6" name="Text 4"/>
          <p:cNvSpPr/>
          <p:nvPr/>
        </p:nvSpPr>
        <p:spPr>
          <a:xfrm>
            <a:off x="731520" y="1360193"/>
            <a:ext cx="10725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AI-Resistant Formula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31520" y="1838521"/>
            <a:ext cx="2407158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00BAC8"/>
            </a:solidFill>
            <a:prstDash val="solid"/>
          </a:ln>
        </p:spPr>
        <p:txBody>
          <a:bodyPr/>
          <a:lstStyle/>
          <a:p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04672" y="1838521"/>
            <a:ext cx="226085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Discipline-specific task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138678" y="1838521"/>
            <a:ext cx="365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+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3504438" y="1838521"/>
            <a:ext cx="2407158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00BAC8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1" name="Text 9"/>
          <p:cNvSpPr/>
          <p:nvPr/>
        </p:nvSpPr>
        <p:spPr>
          <a:xfrm>
            <a:off x="3577590" y="1838521"/>
            <a:ext cx="226085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Local / class-specific knowledge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911596" y="1838521"/>
            <a:ext cx="365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+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277356" y="1838521"/>
            <a:ext cx="2407158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00BAC8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4" name="Text 12"/>
          <p:cNvSpPr/>
          <p:nvPr/>
        </p:nvSpPr>
        <p:spPr>
          <a:xfrm>
            <a:off x="6350508" y="1838521"/>
            <a:ext cx="226085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Personal experience or insight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684514" y="1838521"/>
            <a:ext cx="365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+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9050274" y="1838521"/>
            <a:ext cx="2407158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00BAC8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7" name="Text 15"/>
          <p:cNvSpPr/>
          <p:nvPr/>
        </p:nvSpPr>
        <p:spPr>
          <a:xfrm>
            <a:off x="9123426" y="1838521"/>
            <a:ext cx="226085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Process documentation or oral component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58724" y="3429000"/>
            <a:ext cx="11274552" cy="1477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Example</a:t>
            </a:r>
          </a:p>
          <a:p>
            <a:pPr marL="169863">
              <a:lnSpc>
                <a:spcPct val="125000"/>
              </a:lnSpc>
              <a:buNone/>
            </a:pPr>
            <a:r>
              <a:rPr lang="en-US" sz="20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Analyze [text we read in class]  +  Connect to [in-class discussion on Tuesday]  +  Relate to [your own experience with X]  +  Include [reading notes and draft outlining]</a:t>
            </a:r>
            <a:endParaRPr lang="en-US" sz="2000" dirty="0"/>
          </a:p>
          <a:p>
            <a:pPr marL="461963">
              <a:lnSpc>
                <a:spcPct val="125000"/>
              </a:lnSpc>
              <a:buNone/>
            </a:pPr>
            <a:r>
              <a:rPr lang="en-US" sz="2000" b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= AI can't fake being in your class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6FFEE5D-E61B-A5B2-5CC9-A0F1015E3062}"/>
              </a:ext>
            </a:extLst>
          </p:cNvPr>
          <p:cNvSpPr txBox="1"/>
          <p:nvPr/>
        </p:nvSpPr>
        <p:spPr>
          <a:xfrm>
            <a:off x="383310" y="5173195"/>
            <a:ext cx="108491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Your assignment: </a:t>
            </a:r>
            <a:r>
              <a:rPr lang="en-US" sz="2000" i="1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Fill in each part of the formula for your own assignment</a:t>
            </a:r>
            <a:endParaRPr lang="en-US" sz="2000" dirty="0"/>
          </a:p>
          <a:p>
            <a:pPr marL="461963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Task</a:t>
            </a:r>
            <a:r>
              <a:rPr lang="en-US" sz="2000" dirty="0"/>
              <a:t> students need to complete</a:t>
            </a:r>
          </a:p>
          <a:p>
            <a:pPr marL="461963" indent="-285750">
              <a:buFont typeface="Arial" panose="020B0604020202020204" pitchFamily="34" charset="0"/>
              <a:buChar char="•"/>
            </a:pPr>
            <a:r>
              <a:rPr lang="en-US" sz="2000" dirty="0"/>
              <a:t>Local/classroom </a:t>
            </a:r>
            <a:r>
              <a:rPr lang="en-US" sz="2000" b="1" i="1" dirty="0"/>
              <a:t>knowledge</a:t>
            </a:r>
            <a:r>
              <a:rPr lang="en-US" sz="2000" dirty="0"/>
              <a:t> and </a:t>
            </a:r>
            <a:r>
              <a:rPr lang="en-US" sz="2000" b="1" i="1" dirty="0"/>
              <a:t>context</a:t>
            </a:r>
          </a:p>
          <a:p>
            <a:pPr marL="461963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Personal element: </a:t>
            </a:r>
            <a:r>
              <a:rPr lang="en-US" sz="2000" dirty="0"/>
              <a:t>interview, experience, field work, observation</a:t>
            </a:r>
          </a:p>
          <a:p>
            <a:pPr marL="461963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Process documentation:</a:t>
            </a:r>
            <a:r>
              <a:rPr lang="en-US" sz="2000" b="1" dirty="0"/>
              <a:t> </a:t>
            </a:r>
            <a:r>
              <a:rPr lang="en-US" sz="2000" dirty="0"/>
              <a:t>what evidence of thinking do you want to see from your students?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85339F-7DC9-8C88-45EB-6EC14CD4B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73AF435-44C8-C44B-9352-ACFA393E2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E2D7D3-EEB1-41AA-9E8B-F0370079B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7"/>
            <a:ext cx="4358503" cy="313794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100" dirty="0"/>
              <a:t>Strategy 3: Teach Critical AI Literacy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88058DF-7580-C88F-23F0-429412309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495" y="508090"/>
            <a:ext cx="4288568" cy="149279"/>
          </a:xfrm>
          <a:custGeom>
            <a:avLst/>
            <a:gdLst>
              <a:gd name="connsiteX0" fmla="*/ 0 w 6117427"/>
              <a:gd name="connsiteY0" fmla="*/ 0 h 149279"/>
              <a:gd name="connsiteX1" fmla="*/ 6117427 w 6117427"/>
              <a:gd name="connsiteY1" fmla="*/ 0 h 149279"/>
              <a:gd name="connsiteX2" fmla="*/ 6117427 w 6117427"/>
              <a:gd name="connsiteY2" fmla="*/ 149279 h 149279"/>
              <a:gd name="connsiteX3" fmla="*/ 0 w 611742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7427" h="149279">
                <a:moveTo>
                  <a:pt x="0" y="0"/>
                </a:moveTo>
                <a:lnTo>
                  <a:pt x="6117427" y="0"/>
                </a:lnTo>
                <a:lnTo>
                  <a:pt x="611742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2943-4565-9E0E-E9DB-5B7B417E6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208" y="6207749"/>
            <a:ext cx="4307405" cy="45720"/>
          </a:xfrm>
          <a:custGeom>
            <a:avLst/>
            <a:gdLst>
              <a:gd name="connsiteX0" fmla="*/ 0 w 6144298"/>
              <a:gd name="connsiteY0" fmla="*/ 0 h 45720"/>
              <a:gd name="connsiteX1" fmla="*/ 5021183 w 6144298"/>
              <a:gd name="connsiteY1" fmla="*/ 0 h 45720"/>
              <a:gd name="connsiteX2" fmla="*/ 5021183 w 6144298"/>
              <a:gd name="connsiteY2" fmla="*/ 1 h 45720"/>
              <a:gd name="connsiteX3" fmla="*/ 6144298 w 6144298"/>
              <a:gd name="connsiteY3" fmla="*/ 1 h 45720"/>
              <a:gd name="connsiteX4" fmla="*/ 6144298 w 6144298"/>
              <a:gd name="connsiteY4" fmla="*/ 45720 h 45720"/>
              <a:gd name="connsiteX5" fmla="*/ 1123115 w 6144298"/>
              <a:gd name="connsiteY5" fmla="*/ 45720 h 45720"/>
              <a:gd name="connsiteX6" fmla="*/ 1123115 w 6144298"/>
              <a:gd name="connsiteY6" fmla="*/ 45719 h 45720"/>
              <a:gd name="connsiteX7" fmla="*/ 0 w 6144298"/>
              <a:gd name="connsiteY7" fmla="*/ 45719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44298" h="45720">
                <a:moveTo>
                  <a:pt x="0" y="0"/>
                </a:moveTo>
                <a:lnTo>
                  <a:pt x="5021183" y="0"/>
                </a:lnTo>
                <a:lnTo>
                  <a:pt x="5021183" y="1"/>
                </a:lnTo>
                <a:lnTo>
                  <a:pt x="6144298" y="1"/>
                </a:lnTo>
                <a:lnTo>
                  <a:pt x="6144298" y="45720"/>
                </a:lnTo>
                <a:lnTo>
                  <a:pt x="1123115" y="45720"/>
                </a:lnTo>
                <a:lnTo>
                  <a:pt x="112311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Glass chess pieces on board">
            <a:extLst>
              <a:ext uri="{FF2B5EF4-FFF2-40B4-BE49-F238E27FC236}">
                <a16:creationId xmlns:a16="http://schemas.microsoft.com/office/drawing/2014/main" id="{67E6B730-4779-2C71-7260-9B21A9A21E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69" r="9068" b="-1"/>
          <a:stretch>
            <a:fillRect/>
          </a:stretch>
        </p:blipFill>
        <p:spPr>
          <a:xfrm>
            <a:off x="5398477" y="508090"/>
            <a:ext cx="6271028" cy="574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14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649224"/>
            <a:ext cx="10526889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Four Core Competencies Students Need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73152" cy="777240"/>
          </a:xfrm>
          <a:prstGeom prst="rect">
            <a:avLst/>
          </a:prstGeom>
          <a:solidFill>
            <a:srgbClr val="00BAC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353312"/>
            <a:ext cx="1100023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Recognition: </a:t>
            </a:r>
            <a:r>
              <a:rPr lang="en-US" sz="2600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Identify when/where AI is being used</a:t>
            </a:r>
          </a:p>
          <a:p>
            <a:r>
              <a:rPr lang="en-US" sz="2600" i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In search results, social media, &amp; recommendation systems — not just chatbots</a:t>
            </a: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460248" y="2583603"/>
            <a:ext cx="73152" cy="777240"/>
          </a:xfrm>
          <a:prstGeom prst="rect">
            <a:avLst/>
          </a:prstGeom>
          <a:solidFill>
            <a:srgbClr val="00BAC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85800" y="2580894"/>
            <a:ext cx="1100023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Comprehension: </a:t>
            </a:r>
            <a:r>
              <a:rPr lang="en-US" sz="2600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Understand how AI works and its limitations</a:t>
            </a:r>
          </a:p>
          <a:p>
            <a:r>
              <a:rPr lang="en-US" sz="2600" i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Pattern recognition, training data, why AI makes certain mistakes</a:t>
            </a: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460248" y="3671740"/>
            <a:ext cx="73152" cy="777240"/>
          </a:xfrm>
          <a:prstGeom prst="rect">
            <a:avLst/>
          </a:prstGeom>
          <a:solidFill>
            <a:srgbClr val="00BAC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31520" y="3657178"/>
            <a:ext cx="11000232" cy="66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Critical Thinking: </a:t>
            </a:r>
            <a:r>
              <a:rPr lang="en-US" sz="2600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Evaluate outputs for bias, accuracy, gaps</a:t>
            </a:r>
          </a:p>
          <a:p>
            <a:r>
              <a:rPr lang="en-US" sz="2600" i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The “5 Questions Framework” for evaluating AI responses (next slide)</a:t>
            </a: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451556" y="4709160"/>
            <a:ext cx="73152" cy="777240"/>
          </a:xfrm>
          <a:prstGeom prst="rect">
            <a:avLst/>
          </a:prstGeom>
          <a:solidFill>
            <a:srgbClr val="00BAC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85800" y="4709160"/>
            <a:ext cx="11000232" cy="66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Proficiency: </a:t>
            </a:r>
            <a:r>
              <a:rPr lang="en-US" sz="2600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Use AI effectively and ethically</a:t>
            </a:r>
          </a:p>
          <a:p>
            <a:r>
              <a:rPr lang="en-US" sz="2600" i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Strategic use for appropriate tasks, with transparency</a:t>
            </a:r>
            <a:endParaRPr lang="en-US" sz="26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457200" y="5737860"/>
            <a:ext cx="11274552" cy="843562"/>
          </a:xfrm>
          <a:prstGeom prst="roundRect">
            <a:avLst>
              <a:gd name="adj" fmla="val 10667"/>
            </a:avLst>
          </a:prstGeom>
          <a:solidFill>
            <a:srgbClr val="00BAC8"/>
          </a:solidFill>
          <a:ln/>
        </p:spPr>
        <p:txBody>
          <a:bodyPr/>
          <a:lstStyle/>
          <a:p>
            <a:endParaRPr lang="en-US" sz="3200"/>
          </a:p>
        </p:txBody>
      </p:sp>
      <p:sp>
        <p:nvSpPr>
          <p:cNvPr id="17" name="Text 15"/>
          <p:cNvSpPr/>
          <p:nvPr/>
        </p:nvSpPr>
        <p:spPr>
          <a:xfrm>
            <a:off x="685800" y="5737860"/>
            <a:ext cx="10817352" cy="8435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Key Principle:  </a:t>
            </a:r>
            <a:r>
              <a:rPr lang="en-US" sz="2600" dirty="0">
                <a:solidFill>
                  <a:srgbClr val="FFFFFF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Don't make AI literacy a separate unit — embed it in existing course content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 animBg="1"/>
      <p:bldP spid="14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688622"/>
            <a:ext cx="11274552" cy="5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The 5 Questions Framework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1188720"/>
            <a:ext cx="11274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For evaluating any AI response, with students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57200" y="1737360"/>
            <a:ext cx="502920" cy="502920"/>
          </a:xfrm>
          <a:prstGeom prst="ellipse">
            <a:avLst/>
          </a:prstGeom>
          <a:solidFill>
            <a:srgbClr val="00BAC8"/>
          </a:solidFill>
          <a:ln/>
        </p:spPr>
        <p:txBody>
          <a:bodyPr/>
          <a:lstStyle/>
          <a:p>
            <a:endParaRPr lang="en-US" sz="3200"/>
          </a:p>
        </p:txBody>
      </p:sp>
      <p:sp>
        <p:nvSpPr>
          <p:cNvPr id="6" name="Text 4"/>
          <p:cNvSpPr/>
          <p:nvPr/>
        </p:nvSpPr>
        <p:spPr>
          <a:xfrm>
            <a:off x="457200" y="1737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1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188720" y="1737360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Accuracy:  </a:t>
            </a:r>
            <a:r>
              <a:rPr lang="en-US" sz="28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Is this information correct? How can I verify it?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457200" y="2633472"/>
            <a:ext cx="502920" cy="502920"/>
          </a:xfrm>
          <a:prstGeom prst="ellipse">
            <a:avLst/>
          </a:prstGeom>
          <a:solidFill>
            <a:srgbClr val="00BAC8"/>
          </a:solidFill>
          <a:ln/>
        </p:spPr>
        <p:txBody>
          <a:bodyPr/>
          <a:lstStyle/>
          <a:p>
            <a:endParaRPr lang="en-US" sz="3200"/>
          </a:p>
        </p:txBody>
      </p:sp>
      <p:sp>
        <p:nvSpPr>
          <p:cNvPr id="9" name="Text 7"/>
          <p:cNvSpPr/>
          <p:nvPr/>
        </p:nvSpPr>
        <p:spPr>
          <a:xfrm>
            <a:off x="457200" y="26334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2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188720" y="2633472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Bias:  </a:t>
            </a:r>
            <a:r>
              <a:rPr lang="en-US" sz="28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What perspectives are included or excluded?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457200" y="3529584"/>
            <a:ext cx="502920" cy="502920"/>
          </a:xfrm>
          <a:prstGeom prst="ellipse">
            <a:avLst/>
          </a:prstGeom>
          <a:solidFill>
            <a:srgbClr val="00BAC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57200" y="35295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3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1188720" y="3529584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Completeness:  </a:t>
            </a:r>
            <a:r>
              <a:rPr lang="en-US" sz="28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What's missing from this response?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457200" y="4425696"/>
            <a:ext cx="502920" cy="502920"/>
          </a:xfrm>
          <a:prstGeom prst="ellipse">
            <a:avLst/>
          </a:prstGeom>
          <a:solidFill>
            <a:srgbClr val="00BAC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57200" y="442569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4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1188720" y="4425696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Context:  </a:t>
            </a:r>
            <a:r>
              <a:rPr lang="en-US" sz="28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Does AI understand the nuances of this situation?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457200" y="5321808"/>
            <a:ext cx="502920" cy="502920"/>
          </a:xfrm>
          <a:prstGeom prst="ellipse">
            <a:avLst/>
          </a:prstGeom>
          <a:solidFill>
            <a:srgbClr val="00BAC8"/>
          </a:solidFill>
          <a:ln/>
        </p:spPr>
        <p:txBody>
          <a:bodyPr/>
          <a:lstStyle/>
          <a:p>
            <a:endParaRPr lang="en-US" sz="3200"/>
          </a:p>
        </p:txBody>
      </p:sp>
      <p:sp>
        <p:nvSpPr>
          <p:cNvPr id="18" name="Text 16"/>
          <p:cNvSpPr/>
          <p:nvPr/>
        </p:nvSpPr>
        <p:spPr>
          <a:xfrm>
            <a:off x="457200" y="53218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5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188720" y="5321808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Ethics:  </a:t>
            </a:r>
            <a:r>
              <a:rPr lang="en-US" sz="28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Is it appropriate to use AI for this task?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733778"/>
            <a:ext cx="11274552" cy="546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Embedding AI Literacy in Your Course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57200" y="1691640"/>
            <a:ext cx="5349240" cy="960120"/>
          </a:xfrm>
          <a:prstGeom prst="roundRect">
            <a:avLst>
              <a:gd name="adj" fmla="val 7619"/>
            </a:avLst>
          </a:prstGeom>
          <a:solidFill>
            <a:srgbClr val="E6F7F8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85800" y="1691640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When teaching Research methods  →  </a:t>
            </a:r>
            <a:r>
              <a:rPr lang="en-US" sz="20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Discuss AI research tools and verification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6126480" y="1691640"/>
            <a:ext cx="5349240" cy="960120"/>
          </a:xfrm>
          <a:prstGeom prst="roundRect">
            <a:avLst>
              <a:gd name="adj" fmla="val 7619"/>
            </a:avLst>
          </a:prstGeom>
          <a:solidFill>
            <a:srgbClr val="E6F7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355080" y="1691640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When teaching Argumentation  →  </a:t>
            </a:r>
            <a:r>
              <a:rPr lang="en-US" sz="20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Analyze AI-generated arguments for logical gaps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57200" y="3063240"/>
            <a:ext cx="5349240" cy="960120"/>
          </a:xfrm>
          <a:prstGeom prst="roundRect">
            <a:avLst>
              <a:gd name="adj" fmla="val 7619"/>
            </a:avLst>
          </a:prstGeom>
          <a:solidFill>
            <a:srgbClr val="E6F7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85800" y="3063240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When teaching Analysis  →  </a:t>
            </a:r>
            <a:r>
              <a:rPr lang="en-US" sz="20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Compare AI analysis to student analysis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126480" y="3063240"/>
            <a:ext cx="5349240" cy="960120"/>
          </a:xfrm>
          <a:prstGeom prst="roundRect">
            <a:avLst>
              <a:gd name="adj" fmla="val 7619"/>
            </a:avLst>
          </a:prstGeom>
          <a:solidFill>
            <a:srgbClr val="E6F7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355080" y="3063240"/>
            <a:ext cx="4892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When teaching Ethics  →  </a:t>
            </a:r>
            <a:r>
              <a:rPr lang="en-US" sz="20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Examine AI's implications in your field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57200" y="4453128"/>
            <a:ext cx="11274552" cy="2404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Sample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The Hallucination Hunt: </a:t>
            </a:r>
            <a:r>
              <a:rPr lang="en-US" sz="24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Students fact-check AI responses and identify false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The Bias Detective: </a:t>
            </a:r>
            <a:r>
              <a:rPr lang="en-US" sz="24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Compare AI responses across different prompts or tools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The Improvement Challenge: </a:t>
            </a:r>
            <a:r>
              <a:rPr lang="en-US" sz="2400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Students enhance AI output with research and nuance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457200" y="4453128"/>
            <a:ext cx="11274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uiExpand="1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731518"/>
            <a:ext cx="11274552" cy="548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Activity 3: Design One AI Literacy Idea (10 min)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89204" y="1245199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Individual Work (7 min):  </a:t>
            </a:r>
            <a:r>
              <a:rPr lang="en-US" sz="2000" i="1" dirty="0">
                <a:solidFill>
                  <a:srgbClr val="262626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Choose ONE existing lesson or topic in your course and design an AI literacy activity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2083664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Course Topic / Lesson: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3291840" y="2357984"/>
            <a:ext cx="8439912" cy="0"/>
          </a:xfrm>
          <a:prstGeom prst="line">
            <a:avLst/>
          </a:prstGeom>
          <a:noFill/>
          <a:ln w="12700">
            <a:solidFill>
              <a:srgbClr val="999999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Text 5"/>
          <p:cNvSpPr/>
          <p:nvPr/>
        </p:nvSpPr>
        <p:spPr>
          <a:xfrm>
            <a:off x="457200" y="2799467"/>
            <a:ext cx="11274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Which Competency Are You Building? </a:t>
            </a:r>
            <a:r>
              <a:rPr lang="en-US" sz="2000" i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(Check all that apply)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57200" y="3401377"/>
            <a:ext cx="274320" cy="27432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sp>
        <p:nvSpPr>
          <p:cNvPr id="10" name="Text 8"/>
          <p:cNvSpPr/>
          <p:nvPr/>
        </p:nvSpPr>
        <p:spPr>
          <a:xfrm>
            <a:off x="868680" y="3355657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Recognition: </a:t>
            </a:r>
            <a:r>
              <a:rPr lang="en-US" sz="2000" i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Students identify AI use</a:t>
            </a:r>
            <a:r>
              <a:rPr lang="en-US" sz="20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 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6126480" y="3401377"/>
            <a:ext cx="274320" cy="27432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sp>
        <p:nvSpPr>
          <p:cNvPr id="13" name="Text 11"/>
          <p:cNvSpPr/>
          <p:nvPr/>
        </p:nvSpPr>
        <p:spPr>
          <a:xfrm>
            <a:off x="6537960" y="3461065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Comprehension: </a:t>
            </a:r>
            <a:r>
              <a:rPr lang="en-US" sz="2000" i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Students understand how AI works/limitations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457200" y="4089788"/>
            <a:ext cx="274320" cy="27432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sp>
        <p:nvSpPr>
          <p:cNvPr id="16" name="Text 14"/>
          <p:cNvSpPr/>
          <p:nvPr/>
        </p:nvSpPr>
        <p:spPr>
          <a:xfrm>
            <a:off x="868680" y="417967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Critical Thinking: </a:t>
            </a:r>
            <a:r>
              <a:rPr lang="en-US" sz="2000" i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Students evaluate AI outputs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6126480" y="4089788"/>
            <a:ext cx="274320" cy="27432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sp>
        <p:nvSpPr>
          <p:cNvPr id="19" name="Text 17"/>
          <p:cNvSpPr/>
          <p:nvPr/>
        </p:nvSpPr>
        <p:spPr>
          <a:xfrm>
            <a:off x="6537960" y="404406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00000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Proficiency: </a:t>
            </a:r>
            <a:r>
              <a:rPr lang="en-US" sz="2000" i="1" dirty="0">
                <a:solidFill>
                  <a:srgbClr val="008A94"/>
                </a:solidFill>
                <a:latin typeface="Bierstadt" pitchFamily="34" charset="0"/>
                <a:ea typeface="Bierstadt" pitchFamily="34" charset="-122"/>
                <a:cs typeface="Bierstadt" pitchFamily="34" charset="-120"/>
              </a:rPr>
              <a:t>Students use AI strategically</a:t>
            </a:r>
            <a:endParaRPr lang="en-US" sz="2000" dirty="0"/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9C2E5F45-8F3B-1A21-2CD7-F951D6DC7030}"/>
              </a:ext>
            </a:extLst>
          </p:cNvPr>
          <p:cNvSpPr/>
          <p:nvPr/>
        </p:nvSpPr>
        <p:spPr>
          <a:xfrm>
            <a:off x="457200" y="5168124"/>
            <a:ext cx="11274552" cy="14324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62626"/>
                </a:solidFill>
                <a:ea typeface="Bierstadt" pitchFamily="34" charset="-122"/>
                <a:cs typeface="Bierstadt" pitchFamily="34" charset="-120"/>
              </a:rPr>
              <a:t>When I teach </a:t>
            </a:r>
            <a:r>
              <a:rPr lang="en-US" sz="2000" i="1" dirty="0">
                <a:solidFill>
                  <a:srgbClr val="008A94"/>
                </a:solidFill>
                <a:ea typeface="Bierstadt" pitchFamily="34" charset="-122"/>
                <a:cs typeface="Bierstadt" pitchFamily="34" charset="-120"/>
              </a:rPr>
              <a:t>[specific topic]</a:t>
            </a:r>
            <a:r>
              <a:rPr lang="en-US" sz="2000" dirty="0">
                <a:solidFill>
                  <a:srgbClr val="262626"/>
                </a:solidFill>
                <a:ea typeface="Bierstadt" pitchFamily="34" charset="-122"/>
                <a:cs typeface="Bierstadt" pitchFamily="34" charset="-120"/>
              </a:rPr>
              <a:t>, students will:</a:t>
            </a:r>
          </a:p>
          <a:p>
            <a:pPr marL="46355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62626"/>
                </a:solidFill>
                <a:ea typeface="Bierstadt" pitchFamily="34" charset="-122"/>
                <a:cs typeface="Bierstadt" pitchFamily="34" charset="-120"/>
              </a:rPr>
              <a:t>Use AI to… OR examine AI output about…]</a:t>
            </a:r>
          </a:p>
          <a:p>
            <a:pPr marL="46355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62626"/>
                </a:solidFill>
                <a:ea typeface="Bierstadt" pitchFamily="34" charset="-122"/>
                <a:cs typeface="Bierstadt" pitchFamily="34" charset="-120"/>
              </a:rPr>
              <a:t>[Evaluate / critique / improve using the 5 Questions OR specific discipline criteria]</a:t>
            </a:r>
          </a:p>
          <a:p>
            <a:pPr marL="46355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62626"/>
                </a:solidFill>
                <a:ea typeface="Bierstadt" pitchFamily="34" charset="-122"/>
                <a:cs typeface="Bierstadt" pitchFamily="34" charset="-120"/>
              </a:rPr>
              <a:t>Apply their own knowledge, research, or analysis to…]</a:t>
            </a:r>
            <a:endParaRPr lang="en-US" sz="2000" dirty="0"/>
          </a:p>
          <a:p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54A8FE-74B1-9B30-1429-9F0ED56A1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E73AF435-44C8-C44B-9352-ACFA393E2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62AC1A-589C-D68F-E91D-4D54A7636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846" y="978407"/>
            <a:ext cx="4358503" cy="313794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100" dirty="0"/>
              <a:t>Strategy 4: Collaborative Learning Structures</a:t>
            </a:r>
          </a:p>
        </p:txBody>
      </p:sp>
      <p:pic>
        <p:nvPicPr>
          <p:cNvPr id="4" name="Picture 3" descr="Glass chess pieces on board">
            <a:extLst>
              <a:ext uri="{FF2B5EF4-FFF2-40B4-BE49-F238E27FC236}">
                <a16:creationId xmlns:a16="http://schemas.microsoft.com/office/drawing/2014/main" id="{04894D8B-8465-A731-9390-0AD505C0B5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50" r="-1" b="-1"/>
          <a:stretch>
            <a:fillRect/>
          </a:stretch>
        </p:blipFill>
        <p:spPr>
          <a:xfrm>
            <a:off x="535521" y="508090"/>
            <a:ext cx="6323740" cy="5745379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88058DF-7580-C88F-23F0-429412309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67912" y="508090"/>
            <a:ext cx="4288568" cy="149279"/>
          </a:xfrm>
          <a:custGeom>
            <a:avLst/>
            <a:gdLst>
              <a:gd name="connsiteX0" fmla="*/ 0 w 6117427"/>
              <a:gd name="connsiteY0" fmla="*/ 0 h 149279"/>
              <a:gd name="connsiteX1" fmla="*/ 6117427 w 6117427"/>
              <a:gd name="connsiteY1" fmla="*/ 0 h 149279"/>
              <a:gd name="connsiteX2" fmla="*/ 6117427 w 6117427"/>
              <a:gd name="connsiteY2" fmla="*/ 149279 h 149279"/>
              <a:gd name="connsiteX3" fmla="*/ 0 w 611742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7427" h="149279">
                <a:moveTo>
                  <a:pt x="0" y="0"/>
                </a:moveTo>
                <a:lnTo>
                  <a:pt x="6117427" y="0"/>
                </a:lnTo>
                <a:lnTo>
                  <a:pt x="611742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3F82943-4565-9E0E-E9DB-5B7B417E6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75944" y="6207749"/>
            <a:ext cx="4307405" cy="45720"/>
          </a:xfrm>
          <a:custGeom>
            <a:avLst/>
            <a:gdLst>
              <a:gd name="connsiteX0" fmla="*/ 0 w 6144298"/>
              <a:gd name="connsiteY0" fmla="*/ 0 h 45720"/>
              <a:gd name="connsiteX1" fmla="*/ 5021183 w 6144298"/>
              <a:gd name="connsiteY1" fmla="*/ 0 h 45720"/>
              <a:gd name="connsiteX2" fmla="*/ 5021183 w 6144298"/>
              <a:gd name="connsiteY2" fmla="*/ 1 h 45720"/>
              <a:gd name="connsiteX3" fmla="*/ 6144298 w 6144298"/>
              <a:gd name="connsiteY3" fmla="*/ 1 h 45720"/>
              <a:gd name="connsiteX4" fmla="*/ 6144298 w 6144298"/>
              <a:gd name="connsiteY4" fmla="*/ 45720 h 45720"/>
              <a:gd name="connsiteX5" fmla="*/ 1123115 w 6144298"/>
              <a:gd name="connsiteY5" fmla="*/ 45720 h 45720"/>
              <a:gd name="connsiteX6" fmla="*/ 1123115 w 6144298"/>
              <a:gd name="connsiteY6" fmla="*/ 45719 h 45720"/>
              <a:gd name="connsiteX7" fmla="*/ 0 w 6144298"/>
              <a:gd name="connsiteY7" fmla="*/ 45719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44298" h="45720">
                <a:moveTo>
                  <a:pt x="0" y="0"/>
                </a:moveTo>
                <a:lnTo>
                  <a:pt x="5021183" y="0"/>
                </a:lnTo>
                <a:lnTo>
                  <a:pt x="5021183" y="1"/>
                </a:lnTo>
                <a:lnTo>
                  <a:pt x="6144298" y="1"/>
                </a:lnTo>
                <a:lnTo>
                  <a:pt x="6144298" y="45720"/>
                </a:lnTo>
                <a:lnTo>
                  <a:pt x="1123115" y="45720"/>
                </a:lnTo>
                <a:lnTo>
                  <a:pt x="112311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55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3482B-8E3F-E8C0-4815-A149F4174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071109"/>
          </a:xfrm>
        </p:spPr>
        <p:txBody>
          <a:bodyPr/>
          <a:lstStyle/>
          <a:p>
            <a:r>
              <a:rPr lang="en-US" dirty="0"/>
              <a:t>Design for Human Interaction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0F0E-483F-59C8-D608-FFFF5DCE3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2049517"/>
            <a:ext cx="11155680" cy="4296419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Small group problem-solving (in class)</a:t>
            </a:r>
          </a:p>
          <a:p>
            <a:pPr lvl="0"/>
            <a:r>
              <a:rPr lang="en-US" dirty="0"/>
              <a:t>Peer review with specific feedback instructions</a:t>
            </a:r>
          </a:p>
          <a:p>
            <a:pPr lvl="0"/>
            <a:r>
              <a:rPr lang="en-US" dirty="0"/>
              <a:t>In-class discussions with assigned roles</a:t>
            </a:r>
          </a:p>
          <a:p>
            <a:pPr lvl="0"/>
            <a:r>
              <a:rPr lang="en-US" dirty="0"/>
              <a:t>Project-based learning with group accountability</a:t>
            </a:r>
          </a:p>
          <a:p>
            <a:pPr marL="228600" indent="0">
              <a:buNone/>
            </a:pPr>
            <a:endParaRPr lang="en-US" b="1" dirty="0"/>
          </a:p>
          <a:p>
            <a:pPr marL="52388" indent="0">
              <a:buNone/>
            </a:pPr>
            <a:r>
              <a:rPr lang="en-US" b="1" dirty="0"/>
              <a:t>Why This Matters:</a:t>
            </a:r>
            <a:endParaRPr lang="en-US" dirty="0"/>
          </a:p>
          <a:p>
            <a:pPr lvl="0"/>
            <a:r>
              <a:rPr lang="en-US" dirty="0"/>
              <a:t>These environments can increase student participation in discussions</a:t>
            </a:r>
          </a:p>
          <a:p>
            <a:pPr lvl="0"/>
            <a:r>
              <a:rPr lang="en-US" dirty="0"/>
              <a:t>Harder to use AI in in-class synchronous collaboration</a:t>
            </a:r>
          </a:p>
          <a:p>
            <a:r>
              <a:rPr lang="en-US" dirty="0"/>
              <a:t>Builds social learning and community</a:t>
            </a:r>
          </a:p>
        </p:txBody>
      </p:sp>
    </p:spTree>
    <p:extLst>
      <p:ext uri="{BB962C8B-B14F-4D97-AF65-F5344CB8AC3E}">
        <p14:creationId xmlns:p14="http://schemas.microsoft.com/office/powerpoint/2010/main" val="3657370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1D989-CFAC-3FDF-7888-34CF5A8CE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269" y="199696"/>
            <a:ext cx="11645462" cy="157560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3800" dirty="0"/>
              <a:t>Activity 4: Plan One Collaborative Activity (10 min)</a:t>
            </a:r>
            <a:br>
              <a:rPr lang="en-US" dirty="0"/>
            </a:br>
            <a:r>
              <a:rPr lang="en-US" sz="2800" dirty="0"/>
              <a:t>Individual Planning (8 min). </a:t>
            </a:r>
            <a:r>
              <a:rPr lang="en-US" sz="2800" b="0" dirty="0"/>
              <a:t>Choose ONE collaborative structure and plan how you'd use it in your course</a:t>
            </a:r>
            <a:endParaRPr lang="en-US" sz="3100" b="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C000E66-1A0B-B69A-118C-EB1379FD09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8523949"/>
              </p:ext>
            </p:extLst>
          </p:nvPr>
        </p:nvGraphicFramePr>
        <p:xfrm>
          <a:off x="273269" y="1951834"/>
          <a:ext cx="11645462" cy="3230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20868">
                  <a:extLst>
                    <a:ext uri="{9D8B030D-6E8A-4147-A177-3AD203B41FA5}">
                      <a16:colId xmlns:a16="http://schemas.microsoft.com/office/drawing/2014/main" val="394195367"/>
                    </a:ext>
                  </a:extLst>
                </a:gridCol>
                <a:gridCol w="2908198">
                  <a:extLst>
                    <a:ext uri="{9D8B030D-6E8A-4147-A177-3AD203B41FA5}">
                      <a16:colId xmlns:a16="http://schemas.microsoft.com/office/drawing/2014/main" val="1339037930"/>
                    </a:ext>
                  </a:extLst>
                </a:gridCol>
                <a:gridCol w="2908198">
                  <a:extLst>
                    <a:ext uri="{9D8B030D-6E8A-4147-A177-3AD203B41FA5}">
                      <a16:colId xmlns:a16="http://schemas.microsoft.com/office/drawing/2014/main" val="3830516114"/>
                    </a:ext>
                  </a:extLst>
                </a:gridCol>
                <a:gridCol w="2908198">
                  <a:extLst>
                    <a:ext uri="{9D8B030D-6E8A-4147-A177-3AD203B41FA5}">
                      <a16:colId xmlns:a16="http://schemas.microsoft.com/office/drawing/2014/main" val="3143903060"/>
                    </a:ext>
                  </a:extLst>
                </a:gridCol>
              </a:tblGrid>
              <a:tr h="2281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Option A: Peer 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Option B: In-Class Group Problem-Solving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Option C: In-class Discussion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Option D: Project-based learning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39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Students exchange [drafts/problem solutions/project plans]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Feedback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Students must respond to peer feedback in revision memo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/>
                        <a:t>Task</a:t>
                      </a:r>
                      <a:r>
                        <a:rPr lang="en-US" sz="2000" dirty="0"/>
                        <a:t>: [Specific problem/case study/scenario]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/>
                        <a:t>Deliverable</a:t>
                      </a:r>
                      <a:r>
                        <a:rPr lang="en-US" sz="2000" dirty="0"/>
                        <a:t>: Solution + written process explanation showing each person's contribution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/>
                        <a:t>Individual Student Reflection: </a:t>
                      </a:r>
                      <a:r>
                        <a:rPr lang="en-US" sz="2000" dirty="0"/>
                        <a:t>What did you learn from discussion AND observation of other group’s responses?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/>
                        <a:t>Task: </a:t>
                      </a:r>
                      <a:r>
                        <a:rPr lang="en-US" sz="2000" dirty="0"/>
                        <a:t>Small groups to complete real-world projects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/>
                        <a:t>Deliverable: </a:t>
                      </a:r>
                      <a:r>
                        <a:rPr lang="en-US" sz="2000" b="0" dirty="0"/>
                        <a:t>A report about the task and the needed item</a:t>
                      </a:r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051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2870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2EC35F-BB1D-B708-B725-40B0894CD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73AF435-44C8-C44B-9352-ACFA393E2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86D226-58BE-5CBD-ED90-0BCBB3E5B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7"/>
            <a:ext cx="4358503" cy="31379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000"/>
              <a:t>Future work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88058DF-7580-C88F-23F0-429412309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495" y="508090"/>
            <a:ext cx="4288568" cy="149279"/>
          </a:xfrm>
          <a:custGeom>
            <a:avLst/>
            <a:gdLst>
              <a:gd name="connsiteX0" fmla="*/ 0 w 6117427"/>
              <a:gd name="connsiteY0" fmla="*/ 0 h 149279"/>
              <a:gd name="connsiteX1" fmla="*/ 6117427 w 6117427"/>
              <a:gd name="connsiteY1" fmla="*/ 0 h 149279"/>
              <a:gd name="connsiteX2" fmla="*/ 6117427 w 6117427"/>
              <a:gd name="connsiteY2" fmla="*/ 149279 h 149279"/>
              <a:gd name="connsiteX3" fmla="*/ 0 w 611742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7427" h="149279">
                <a:moveTo>
                  <a:pt x="0" y="0"/>
                </a:moveTo>
                <a:lnTo>
                  <a:pt x="6117427" y="0"/>
                </a:lnTo>
                <a:lnTo>
                  <a:pt x="611742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2943-4565-9E0E-E9DB-5B7B417E6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208" y="6207749"/>
            <a:ext cx="4307405" cy="45720"/>
          </a:xfrm>
          <a:custGeom>
            <a:avLst/>
            <a:gdLst>
              <a:gd name="connsiteX0" fmla="*/ 0 w 6144298"/>
              <a:gd name="connsiteY0" fmla="*/ 0 h 45720"/>
              <a:gd name="connsiteX1" fmla="*/ 5021183 w 6144298"/>
              <a:gd name="connsiteY1" fmla="*/ 0 h 45720"/>
              <a:gd name="connsiteX2" fmla="*/ 5021183 w 6144298"/>
              <a:gd name="connsiteY2" fmla="*/ 1 h 45720"/>
              <a:gd name="connsiteX3" fmla="*/ 6144298 w 6144298"/>
              <a:gd name="connsiteY3" fmla="*/ 1 h 45720"/>
              <a:gd name="connsiteX4" fmla="*/ 6144298 w 6144298"/>
              <a:gd name="connsiteY4" fmla="*/ 45720 h 45720"/>
              <a:gd name="connsiteX5" fmla="*/ 1123115 w 6144298"/>
              <a:gd name="connsiteY5" fmla="*/ 45720 h 45720"/>
              <a:gd name="connsiteX6" fmla="*/ 1123115 w 6144298"/>
              <a:gd name="connsiteY6" fmla="*/ 45719 h 45720"/>
              <a:gd name="connsiteX7" fmla="*/ 0 w 6144298"/>
              <a:gd name="connsiteY7" fmla="*/ 45719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44298" h="45720">
                <a:moveTo>
                  <a:pt x="0" y="0"/>
                </a:moveTo>
                <a:lnTo>
                  <a:pt x="5021183" y="0"/>
                </a:lnTo>
                <a:lnTo>
                  <a:pt x="5021183" y="1"/>
                </a:lnTo>
                <a:lnTo>
                  <a:pt x="6144298" y="1"/>
                </a:lnTo>
                <a:lnTo>
                  <a:pt x="6144298" y="45720"/>
                </a:lnTo>
                <a:lnTo>
                  <a:pt x="1123115" y="45720"/>
                </a:lnTo>
                <a:lnTo>
                  <a:pt x="112311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Glass chess pieces on board">
            <a:extLst>
              <a:ext uri="{FF2B5EF4-FFF2-40B4-BE49-F238E27FC236}">
                <a16:creationId xmlns:a16="http://schemas.microsoft.com/office/drawing/2014/main" id="{0B66384C-95AC-7ABF-E49D-2E9F27A096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69" r="9068" b="-1"/>
          <a:stretch>
            <a:fillRect/>
          </a:stretch>
        </p:blipFill>
        <p:spPr>
          <a:xfrm>
            <a:off x="5398477" y="508090"/>
            <a:ext cx="6271028" cy="574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98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9834D-18CF-28F7-5BFA-7E7ACF3CE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831263"/>
            <a:ext cx="11155680" cy="850392"/>
          </a:xfrm>
        </p:spPr>
        <p:txBody>
          <a:bodyPr/>
          <a:lstStyle/>
          <a:p>
            <a:r>
              <a:rPr lang="en-US" dirty="0"/>
              <a:t>Your Action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7FEDA-3C78-C51F-9A2D-B8D790C9D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681655"/>
            <a:ext cx="11155680" cy="4981904"/>
          </a:xfrm>
        </p:spPr>
        <p:txBody>
          <a:bodyPr>
            <a:normAutofit fontScale="92500" lnSpcReduction="20000"/>
          </a:bodyPr>
          <a:lstStyle/>
          <a:p>
            <a:pPr marL="115888" indent="0">
              <a:buNone/>
            </a:pPr>
            <a:r>
              <a:rPr lang="en-US" dirty="0"/>
              <a:t>Look at your notes from today. Complete this:</a:t>
            </a:r>
          </a:p>
          <a:p>
            <a:pPr marL="228600" indent="0">
              <a:buNone/>
            </a:pPr>
            <a:r>
              <a:rPr lang="en-US" b="1" dirty="0"/>
              <a:t>This week, I will:</a:t>
            </a:r>
            <a:endParaRPr lang="en-US" dirty="0"/>
          </a:p>
          <a:p>
            <a:pPr marL="682625"/>
            <a:r>
              <a:rPr lang="en-US" dirty="0"/>
              <a:t>Add AI policy language to my syllabus for [course name]</a:t>
            </a:r>
          </a:p>
          <a:p>
            <a:pPr marL="682625"/>
            <a:r>
              <a:rPr lang="en-US" dirty="0"/>
              <a:t>Design one new assignment: _________________________</a:t>
            </a:r>
          </a:p>
          <a:p>
            <a:pPr marL="682625"/>
            <a:r>
              <a:rPr lang="en-US" dirty="0"/>
              <a:t>Revise one existing assignment: ______________________</a:t>
            </a:r>
          </a:p>
          <a:p>
            <a:pPr marL="682625"/>
            <a:r>
              <a:rPr lang="en-US" dirty="0"/>
              <a:t>Try one collaborative structure: _______________________</a:t>
            </a:r>
          </a:p>
          <a:p>
            <a:pPr marL="682625"/>
            <a:r>
              <a:rPr lang="en-US" dirty="0"/>
              <a:t>Other: ______________________________________________</a:t>
            </a:r>
          </a:p>
          <a:p>
            <a:pPr marL="228600" indent="0">
              <a:buNone/>
            </a:pPr>
            <a:r>
              <a:rPr lang="en-US" b="1" dirty="0"/>
              <a:t>Next month, I will: </a:t>
            </a:r>
            <a:r>
              <a:rPr lang="en-US" dirty="0"/>
              <a:t>_____________________________________</a:t>
            </a:r>
          </a:p>
          <a:p>
            <a:pPr marL="228600" indent="0">
              <a:buNone/>
            </a:pPr>
            <a:r>
              <a:rPr lang="en-US" b="1" dirty="0"/>
              <a:t>Before next semester, I will: </a:t>
            </a:r>
            <a:r>
              <a:rPr lang="en-US" dirty="0"/>
              <a:t>___________________________</a:t>
            </a:r>
            <a:endParaRPr lang="en-US" b="1" dirty="0"/>
          </a:p>
          <a:p>
            <a:pPr marL="22860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8493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1F7EE-C72C-A1B9-3A22-7D7A1C299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7234029-2DFB-410C-6AF8-0C7C2656FB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36822" y="2028160"/>
            <a:ext cx="10918356" cy="423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eaLnBrk="0" fontAlgn="base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Share your drafts with a colleague for feedback </a:t>
            </a:r>
          </a:p>
          <a:p>
            <a:pPr marL="285750" indent="-285750" eaLnBrk="0" fontAlgn="base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Test one strategy with a low-stakes assignment first </a:t>
            </a:r>
          </a:p>
          <a:p>
            <a:pPr marL="285750" indent="-285750" eaLnBrk="0" fontAlgn="base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Ask students for feedback on what works </a:t>
            </a:r>
          </a:p>
          <a:p>
            <a:pPr marL="285750" indent="-285750" eaLnBrk="0" fontAlgn="base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Join/start a faculty learning community on AI in teaching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b="1" dirty="0"/>
              <a:t>Remember:</a:t>
            </a:r>
            <a:r>
              <a:rPr lang="en-US" dirty="0"/>
              <a:t> Start small, iterate, share what works. You don't need to implement everything at once.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 descr="Lightbulb">
            <a:extLst>
              <a:ext uri="{FF2B5EF4-FFF2-40B4-BE49-F238E27FC236}">
                <a16:creationId xmlns:a16="http://schemas.microsoft.com/office/drawing/2014/main" id="{B03AA90C-257E-B3A3-0ACE-86A7E0587AA5}"/>
              </a:ext>
            </a:extLst>
          </p:cNvPr>
          <p:cNvSpPr/>
          <p:nvPr/>
        </p:nvSpPr>
        <p:spPr>
          <a:xfrm>
            <a:off x="-30458" y="5247470"/>
            <a:ext cx="667280" cy="632122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48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9AD95-460C-81A4-58AE-50B380552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504402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Thank You!</a:t>
            </a:r>
            <a:br>
              <a:rPr lang="en-US" dirty="0"/>
            </a:br>
            <a:br>
              <a:rPr lang="en-US" dirty="0"/>
            </a:br>
            <a:r>
              <a:rPr lang="en-US" dirty="0"/>
              <a:t>Questions?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Stay Connected:</a:t>
            </a:r>
            <a:br>
              <a:rPr lang="en-US" dirty="0"/>
            </a:br>
            <a:r>
              <a:rPr lang="en-US" b="0" dirty="0">
                <a:hlinkClick r:id="rId2"/>
              </a:rPr>
              <a:t>ldumin@uco.edu</a:t>
            </a:r>
            <a:br>
              <a:rPr lang="en-US" b="0" dirty="0"/>
            </a:br>
            <a:r>
              <a:rPr lang="en-US" b="0" dirty="0">
                <a:hlinkClick r:id="rId3"/>
              </a:rPr>
              <a:t>https://ldumin157.com</a:t>
            </a:r>
            <a:r>
              <a:rPr lang="en-US" b="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075970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1791</Words>
  <Application>Microsoft Office PowerPoint</Application>
  <PresentationFormat>Widescreen</PresentationFormat>
  <Paragraphs>201</Paragraphs>
  <Slides>25</Slides>
  <Notes>8</Notes>
  <HiddenSlides>4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Aptos</vt:lpstr>
      <vt:lpstr>Arial</vt:lpstr>
      <vt:lpstr>Bierstadt</vt:lpstr>
      <vt:lpstr>GestaltVTI</vt:lpstr>
      <vt:lpstr>Practical AI Strategies for Your Classroom: A Hands-On Workshop</vt:lpstr>
      <vt:lpstr>Framing</vt:lpstr>
      <vt:lpstr>Strategy 1: Make AI Use Visible &amp; Explicit</vt:lpstr>
      <vt:lpstr>In Your Syllabus (TILT-aligned) (Transparency in Learning and Teaching) (Winkelmes et al., 2016)</vt:lpstr>
      <vt:lpstr>Activity 1: Draft Your AI Policy (10 min)</vt:lpstr>
      <vt:lpstr>Strategy 2: The "AI Transparency Assignment"</vt:lpstr>
      <vt:lpstr>Week 1-2 Activity. Ask students to:</vt:lpstr>
      <vt:lpstr>Activity 2: Design Your AI Transparency Assignment Individual Work (8 min): Design a Week 1-2 AI Transparency Assignment for YOUR course using this template:</vt:lpstr>
      <vt:lpstr>Think-Pair-Share (2 min):</vt:lpstr>
      <vt:lpstr>Strategy 2: Discipline-Specific "AI Resistant" Tasks</vt:lpstr>
      <vt:lpstr>PowerPoint Presentation</vt:lpstr>
      <vt:lpstr>PowerPoint Presentation</vt:lpstr>
      <vt:lpstr>PowerPoint Presentation</vt:lpstr>
      <vt:lpstr>Strategy 3: Teach Critical AI Literacy</vt:lpstr>
      <vt:lpstr>PowerPoint Presentation</vt:lpstr>
      <vt:lpstr>PowerPoint Presentation</vt:lpstr>
      <vt:lpstr>PowerPoint Presentation</vt:lpstr>
      <vt:lpstr>PowerPoint Presentation</vt:lpstr>
      <vt:lpstr>Strategy 4: Collaborative Learning Structures</vt:lpstr>
      <vt:lpstr>Design for Human Interaction</vt:lpstr>
      <vt:lpstr>Activity 4: Plan One Collaborative Activity (10 min) Individual Planning (8 min). Choose ONE collaborative structure and plan how you'd use it in your course</vt:lpstr>
      <vt:lpstr>Future work</vt:lpstr>
      <vt:lpstr>Your Action Plan</vt:lpstr>
      <vt:lpstr>Next Steps</vt:lpstr>
      <vt:lpstr>Thank You!  Questions?  Stay Connected: ldumin@uco.edu https://ldumin157.com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AI Strategies for Your Classroom: A Hands-On Workshop</dc:title>
  <dc:creator>Laura Dumin</dc:creator>
  <cp:lastModifiedBy>Laura Dumin</cp:lastModifiedBy>
  <cp:revision>34</cp:revision>
  <dcterms:created xsi:type="dcterms:W3CDTF">2025-12-31T17:51:20Z</dcterms:created>
  <dcterms:modified xsi:type="dcterms:W3CDTF">2026-09-21T14:59:22Z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4b55ed7-9ba9-43e7-adc9-7a4ed6fd9b0e_Enabled">
    <vt:lpwstr>true</vt:lpwstr>
  </property>
  <property fmtid="{D5CDD505-2E9C-101B-9397-08002B2CF9AE}" pid="3" name="MSIP_Label_14b55ed7-9ba9-43e7-adc9-7a4ed6fd9b0e_SetDate">
    <vt:lpwstr>2025-12-31T18:20:07Z</vt:lpwstr>
  </property>
  <property fmtid="{D5CDD505-2E9C-101B-9397-08002B2CF9AE}" pid="4" name="MSIP_Label_14b55ed7-9ba9-43e7-adc9-7a4ed6fd9b0e_Method">
    <vt:lpwstr>Standard</vt:lpwstr>
  </property>
  <property fmtid="{D5CDD505-2E9C-101B-9397-08002B2CF9AE}" pid="5" name="MSIP_Label_14b55ed7-9ba9-43e7-adc9-7a4ed6fd9b0e_Name">
    <vt:lpwstr>UCO - Internal</vt:lpwstr>
  </property>
  <property fmtid="{D5CDD505-2E9C-101B-9397-08002B2CF9AE}" pid="6" name="MSIP_Label_14b55ed7-9ba9-43e7-adc9-7a4ed6fd9b0e_SiteId">
    <vt:lpwstr>51aa8f26-2e23-4b8c-bca8-7cc441adc4df</vt:lpwstr>
  </property>
  <property fmtid="{D5CDD505-2E9C-101B-9397-08002B2CF9AE}" pid="7" name="MSIP_Label_14b55ed7-9ba9-43e7-adc9-7a4ed6fd9b0e_ActionId">
    <vt:lpwstr>957a0ce2-0899-4174-b810-8e888487315a</vt:lpwstr>
  </property>
  <property fmtid="{D5CDD505-2E9C-101B-9397-08002B2CF9AE}" pid="8" name="MSIP_Label_14b55ed7-9ba9-43e7-adc9-7a4ed6fd9b0e_ContentBits">
    <vt:lpwstr>0</vt:lpwstr>
  </property>
  <property fmtid="{D5CDD505-2E9C-101B-9397-08002B2CF9AE}" pid="9" name="MSIP_Label_14b55ed7-9ba9-43e7-adc9-7a4ed6fd9b0e_Tag">
    <vt:lpwstr>10, 3, 0, 1</vt:lpwstr>
  </property>
</Properties>
</file>